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1298" r:id="rId2"/>
    <p:sldId id="1204" r:id="rId3"/>
    <p:sldId id="3298" r:id="rId4"/>
    <p:sldId id="3359" r:id="rId5"/>
    <p:sldId id="3326" r:id="rId6"/>
    <p:sldId id="3360" r:id="rId7"/>
    <p:sldId id="3325" r:id="rId8"/>
    <p:sldId id="3361" r:id="rId9"/>
    <p:sldId id="3337" r:id="rId10"/>
    <p:sldId id="3354" r:id="rId11"/>
    <p:sldId id="3331" r:id="rId12"/>
    <p:sldId id="3363" r:id="rId13"/>
    <p:sldId id="3333" r:id="rId14"/>
    <p:sldId id="3334" r:id="rId15"/>
    <p:sldId id="3357" r:id="rId16"/>
    <p:sldId id="3340" r:id="rId17"/>
    <p:sldId id="3341" r:id="rId18"/>
    <p:sldId id="3364" r:id="rId19"/>
    <p:sldId id="3342" r:id="rId20"/>
    <p:sldId id="3339" r:id="rId21"/>
    <p:sldId id="3343" r:id="rId22"/>
    <p:sldId id="3346" r:id="rId23"/>
    <p:sldId id="3350" r:id="rId24"/>
    <p:sldId id="3351" r:id="rId25"/>
    <p:sldId id="3349" r:id="rId26"/>
    <p:sldId id="3344" r:id="rId27"/>
    <p:sldId id="3345" r:id="rId28"/>
    <p:sldId id="3352" r:id="rId29"/>
    <p:sldId id="3358" r:id="rId30"/>
    <p:sldId id="3258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齐 阁" initials="齐" lastIdx="2" clrIdx="0">
    <p:extLst>
      <p:ext uri="{19B8F6BF-5375-455C-9EA6-DF929625EA0E}">
        <p15:presenceInfo xmlns:p15="http://schemas.microsoft.com/office/powerpoint/2012/main" userId="c36d22dc24b53d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03864"/>
    <a:srgbClr val="90ABDC"/>
    <a:srgbClr val="4DCF89"/>
    <a:srgbClr val="7DD5C0"/>
    <a:srgbClr val="FAE9AE"/>
    <a:srgbClr val="4B4B4B"/>
    <a:srgbClr val="192C4F"/>
    <a:srgbClr val="F9F9F9"/>
    <a:srgbClr val="0C1526"/>
    <a:srgbClr val="E1E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87257" autoAdjust="0"/>
  </p:normalViewPr>
  <p:slideViewPr>
    <p:cSldViewPr snapToGrid="0">
      <p:cViewPr varScale="1">
        <p:scale>
          <a:sx n="82" d="100"/>
          <a:sy n="82" d="100"/>
        </p:scale>
        <p:origin x="67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30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F61DD9-1D17-41E0-A4EA-9C3EA9355D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BDF958-1796-492C-A231-3D035F8B95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19B35F-D7F8-4507-84F8-22D1C146C2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C635B-D3AC-4034-AF65-819B29F890E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D00A5C9-3989-486E-A372-0FDFA1CB65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C9565-D55A-4147-A2DC-48560DEEF5F0}" type="datetimeFigureOut">
              <a:rPr lang="zh-CN" altLang="en-US" smtClean="0"/>
              <a:t>2025/7/14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692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83DDE-A710-4474-8A97-5DCB441CB5BF}" type="datetimeFigureOut">
              <a:rPr lang="zh-CN" altLang="en-US" smtClean="0"/>
              <a:t>2025/7/14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CD936-F134-4DC6-9406-18F65D7C4A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211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296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099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688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99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646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5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173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06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701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1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358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639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122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21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220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24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974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354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759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22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36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高德地图车道级导航：</a:t>
            </a:r>
            <a:r>
              <a:rPr lang="en-US" altLang="zh-CN" dirty="0"/>
              <a:t>GNSS+INS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46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237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806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2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25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10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680C-8A5C-CFB7-8E2A-D36ECC55B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41B3D1-6888-B7C6-0212-55C4E329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AC7A3-15BA-4C4D-E8C5-E9FB92D1E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01C55-61AA-9001-3CB6-B6C6810AD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CD936-F134-4DC6-9406-18F65D7C4A0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68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14680" y="203200"/>
            <a:ext cx="6642100" cy="7302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B3F8C3-4D34-464E-BB5A-60724E4C6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614680" y="875030"/>
            <a:ext cx="11304270" cy="0"/>
          </a:xfrm>
          <a:prstGeom prst="line">
            <a:avLst/>
          </a:prstGeom>
          <a:ln w="127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 userDrawn="1"/>
        </p:nvSpPr>
        <p:spPr>
          <a:xfrm>
            <a:off x="0" y="247650"/>
            <a:ext cx="88900" cy="6273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21920" y="247650"/>
            <a:ext cx="386080" cy="6273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614680" y="241300"/>
            <a:ext cx="6642100" cy="730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92710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4B3F8C3-4D34-464E-BB5A-60724E4C6E9F}" type="slidenum">
              <a:rPr lang="zh-CN" altLang="en-US" smtClean="0"/>
              <a:pPr/>
              <a:t>‹#›</a:t>
            </a:fld>
            <a:r>
              <a:rPr lang="en-US" altLang="zh-CN" dirty="0"/>
              <a:t>/35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79039" y="2484770"/>
            <a:ext cx="8233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203864"/>
                </a:solidFill>
                <a:latin typeface="Times New Roman" panose="02020603050405020304" pitchFamily="18" charset="0"/>
                <a:ea typeface="思源宋体 Heavy" panose="02020900000000000000" pitchFamily="18" charset="-122"/>
                <a:cs typeface="Times New Roman" panose="02020603050405020304" pitchFamily="18" charset="0"/>
              </a:rPr>
              <a:t>基于大语言模型的智能体技术</a:t>
            </a:r>
            <a:endParaRPr lang="en-US" altLang="zh-CN" sz="40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64834" y="4108214"/>
            <a:ext cx="286232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人：郭译凡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49515" y="5009217"/>
            <a:ext cx="2492963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3AF995A1-B3E3-43AB-9537-D4C7FE44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31" y="228681"/>
            <a:ext cx="6642100" cy="730249"/>
          </a:xfrm>
        </p:spPr>
        <p:txBody>
          <a:bodyPr/>
          <a:lstStyle/>
          <a:p>
            <a:r>
              <a:rPr lang="zh-CN" altLang="en-US" dirty="0"/>
              <a:t>组会讨论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51ACDD-DB7E-4033-FB0A-2DAC1297C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10083800" y="1"/>
            <a:ext cx="2108200" cy="701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42389" y="196273"/>
            <a:ext cx="2461029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汇报提纲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0251B6F-B755-4C4E-A695-08D27EA78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10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FE7E08-9B38-AD10-5129-40108ED10E92}"/>
              </a:ext>
            </a:extLst>
          </p:cNvPr>
          <p:cNvGrpSpPr/>
          <p:nvPr/>
        </p:nvGrpSpPr>
        <p:grpSpPr>
          <a:xfrm>
            <a:off x="3945721" y="2040730"/>
            <a:ext cx="6873443" cy="3332469"/>
            <a:chOff x="3440624" y="1744639"/>
            <a:chExt cx="6873443" cy="333246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A6D1CC1-6776-4C28-B435-CBDE8FC94CE3}"/>
                </a:ext>
              </a:extLst>
            </p:cNvPr>
            <p:cNvGrpSpPr/>
            <p:nvPr/>
          </p:nvGrpSpPr>
          <p:grpSpPr>
            <a:xfrm>
              <a:off x="3440624" y="1744640"/>
              <a:ext cx="6873443" cy="3332468"/>
              <a:chOff x="-2765213" y="2423583"/>
              <a:chExt cx="5639202" cy="268643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E165B5D-C5AB-4DE8-9E9A-694365BEBBC5}"/>
                  </a:ext>
                </a:extLst>
              </p:cNvPr>
              <p:cNvGrpSpPr/>
              <p:nvPr/>
            </p:nvGrpSpPr>
            <p:grpSpPr>
              <a:xfrm>
                <a:off x="-2765213" y="2423583"/>
                <a:ext cx="5467870" cy="514774"/>
                <a:chOff x="-2765213" y="2423583"/>
                <a:chExt cx="5467870" cy="514774"/>
              </a:xfrm>
            </p:grpSpPr>
            <p:sp>
              <p:nvSpPr>
                <p:cNvPr id="35" name="菱形 34">
                  <a:extLst>
                    <a:ext uri="{FF2B5EF4-FFF2-40B4-BE49-F238E27FC236}">
                      <a16:creationId xmlns:a16="http://schemas.microsoft.com/office/drawing/2014/main" id="{B8B7B72A-5DE9-44A4-B6F2-76C3663F0FC3}"/>
                    </a:ext>
                  </a:extLst>
                </p:cNvPr>
                <p:cNvSpPr/>
                <p:nvPr/>
              </p:nvSpPr>
              <p:spPr>
                <a:xfrm>
                  <a:off x="-2765213" y="2423583"/>
                  <a:ext cx="514774" cy="514774"/>
                </a:xfrm>
                <a:prstGeom prst="diamond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A9DA0F3-2055-4FBE-813E-84118C958604}"/>
                    </a:ext>
                  </a:extLst>
                </p:cNvPr>
                <p:cNvSpPr txBox="1"/>
                <p:nvPr/>
              </p:nvSpPr>
              <p:spPr>
                <a:xfrm>
                  <a:off x="-2057404" y="2441453"/>
                  <a:ext cx="4760061" cy="446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b="1">
                      <a:solidFill>
                        <a:srgbClr val="20386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研究背景与意义</a:t>
                  </a:r>
                  <a:endParaRPr lang="zh-CN" altLang="en-US" sz="3000" b="1" dirty="0">
                    <a:solidFill>
                      <a:srgbClr val="2038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45E3F55-0C57-41B3-BEF8-0B40965996F7}"/>
                  </a:ext>
                </a:extLst>
              </p:cNvPr>
              <p:cNvGrpSpPr/>
              <p:nvPr/>
            </p:nvGrpSpPr>
            <p:grpSpPr>
              <a:xfrm>
                <a:off x="-2765213" y="3147471"/>
                <a:ext cx="5459994" cy="514774"/>
                <a:chOff x="-2765213" y="3067037"/>
                <a:chExt cx="5459994" cy="514774"/>
              </a:xfrm>
            </p:grpSpPr>
            <p:sp>
              <p:nvSpPr>
                <p:cNvPr id="33" name="菱形 32">
                  <a:extLst>
                    <a:ext uri="{FF2B5EF4-FFF2-40B4-BE49-F238E27FC236}">
                      <a16:creationId xmlns:a16="http://schemas.microsoft.com/office/drawing/2014/main" id="{3712EDB1-1D4B-4ABE-B347-18EB02D7810D}"/>
                    </a:ext>
                  </a:extLst>
                </p:cNvPr>
                <p:cNvSpPr/>
                <p:nvPr/>
              </p:nvSpPr>
              <p:spPr>
                <a:xfrm>
                  <a:off x="-2765213" y="3067037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25584A5B-1507-435F-BE63-D9019D6E6705}"/>
                    </a:ext>
                  </a:extLst>
                </p:cNvPr>
                <p:cNvSpPr txBox="1"/>
                <p:nvPr/>
              </p:nvSpPr>
              <p:spPr>
                <a:xfrm>
                  <a:off x="-2065279" y="3095735"/>
                  <a:ext cx="4760060" cy="446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3000" b="1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多智能体通信协议</a:t>
                  </a:r>
                  <a:endParaRPr lang="zh-CN" altLang="en-US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00130E69-3240-4EA2-BE59-C1E5DA1E2509}"/>
                  </a:ext>
                </a:extLst>
              </p:cNvPr>
              <p:cNvGrpSpPr/>
              <p:nvPr/>
            </p:nvGrpSpPr>
            <p:grpSpPr>
              <a:xfrm>
                <a:off x="-2765213" y="3871359"/>
                <a:ext cx="5639202" cy="514774"/>
                <a:chOff x="-2765213" y="3710491"/>
                <a:chExt cx="5639202" cy="514774"/>
              </a:xfrm>
            </p:grpSpPr>
            <p:sp>
              <p:nvSpPr>
                <p:cNvPr id="31" name="菱形 30">
                  <a:extLst>
                    <a:ext uri="{FF2B5EF4-FFF2-40B4-BE49-F238E27FC236}">
                      <a16:creationId xmlns:a16="http://schemas.microsoft.com/office/drawing/2014/main" id="{F23DE959-79CB-461C-B259-C378BF82838F}"/>
                    </a:ext>
                  </a:extLst>
                </p:cNvPr>
                <p:cNvSpPr/>
                <p:nvPr/>
              </p:nvSpPr>
              <p:spPr>
                <a:xfrm>
                  <a:off x="-2765213" y="3710491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3394391-12AD-4D53-91AB-0CA105628FC8}"/>
                    </a:ext>
                  </a:extLst>
                </p:cNvPr>
                <p:cNvSpPr txBox="1"/>
                <p:nvPr/>
              </p:nvSpPr>
              <p:spPr>
                <a:xfrm>
                  <a:off x="-2065279" y="3756405"/>
                  <a:ext cx="4939268" cy="446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3000" b="1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多智能体研究工作</a:t>
                  </a:r>
                  <a:endParaRPr lang="en-US" altLang="zh-CN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10FA2B56-D14F-450D-AAD4-072D1BD9DD57}"/>
                  </a:ext>
                </a:extLst>
              </p:cNvPr>
              <p:cNvGrpSpPr/>
              <p:nvPr/>
            </p:nvGrpSpPr>
            <p:grpSpPr>
              <a:xfrm>
                <a:off x="-2765213" y="4595247"/>
                <a:ext cx="5107387" cy="514774"/>
                <a:chOff x="-2765213" y="4353945"/>
                <a:chExt cx="5107387" cy="514774"/>
              </a:xfrm>
            </p:grpSpPr>
            <p:sp>
              <p:nvSpPr>
                <p:cNvPr id="29" name="菱形 28">
                  <a:extLst>
                    <a:ext uri="{FF2B5EF4-FFF2-40B4-BE49-F238E27FC236}">
                      <a16:creationId xmlns:a16="http://schemas.microsoft.com/office/drawing/2014/main" id="{6B2EF1E5-8B42-4C2A-A75B-59385371FEDE}"/>
                    </a:ext>
                  </a:extLst>
                </p:cNvPr>
                <p:cNvSpPr/>
                <p:nvPr/>
              </p:nvSpPr>
              <p:spPr>
                <a:xfrm>
                  <a:off x="-2765213" y="4353945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74B09DD-DC75-4AA9-B74C-809B627984C3}"/>
                    </a:ext>
                  </a:extLst>
                </p:cNvPr>
                <p:cNvSpPr txBox="1"/>
                <p:nvPr/>
              </p:nvSpPr>
              <p:spPr>
                <a:xfrm>
                  <a:off x="-2057404" y="4353945"/>
                  <a:ext cx="4399578" cy="446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b="1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总结与探讨</a:t>
                  </a: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E6E5EE-AAFE-4BB5-86D5-B398C84A3D75}"/>
                </a:ext>
              </a:extLst>
            </p:cNvPr>
            <p:cNvGrpSpPr/>
            <p:nvPr/>
          </p:nvGrpSpPr>
          <p:grpSpPr>
            <a:xfrm>
              <a:off x="3440624" y="1744639"/>
              <a:ext cx="627442" cy="2434502"/>
              <a:chOff x="-2765213" y="2423583"/>
              <a:chExt cx="514774" cy="1962550"/>
            </a:xfrm>
          </p:grpSpPr>
          <p:sp>
            <p:nvSpPr>
              <p:cNvPr id="48" name="菱形 47">
                <a:extLst>
                  <a:ext uri="{FF2B5EF4-FFF2-40B4-BE49-F238E27FC236}">
                    <a16:creationId xmlns:a16="http://schemas.microsoft.com/office/drawing/2014/main" id="{9F782E32-7C13-4D7F-864B-3D0BF8C46671}"/>
                  </a:ext>
                </a:extLst>
              </p:cNvPr>
              <p:cNvSpPr/>
              <p:nvPr/>
            </p:nvSpPr>
            <p:spPr>
              <a:xfrm>
                <a:off x="-2765213" y="2423583"/>
                <a:ext cx="514774" cy="514774"/>
              </a:xfrm>
              <a:prstGeom prst="diamond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0796BB10-F56B-4BBD-9B1D-2323D691F43A}"/>
                  </a:ext>
                </a:extLst>
              </p:cNvPr>
              <p:cNvSpPr/>
              <p:nvPr/>
            </p:nvSpPr>
            <p:spPr>
              <a:xfrm>
                <a:off x="-2765213" y="3147471"/>
                <a:ext cx="514774" cy="514774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菱形 43">
                <a:extLst>
                  <a:ext uri="{FF2B5EF4-FFF2-40B4-BE49-F238E27FC236}">
                    <a16:creationId xmlns:a16="http://schemas.microsoft.com/office/drawing/2014/main" id="{74174302-24DE-43D8-99FB-AD1D47146AB1}"/>
                  </a:ext>
                </a:extLst>
              </p:cNvPr>
              <p:cNvSpPr/>
              <p:nvPr/>
            </p:nvSpPr>
            <p:spPr>
              <a:xfrm>
                <a:off x="-2765213" y="3871359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55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en-US" altLang="zh-CN"/>
              <a:t>MCP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11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CCC716-3E44-4DF6-CC3B-44036406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7" y="2928689"/>
            <a:ext cx="5635389" cy="287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60361DB-49C8-40B5-3CE1-290047CF3C6B}"/>
              </a:ext>
            </a:extLst>
          </p:cNvPr>
          <p:cNvSpPr txBox="1"/>
          <p:nvPr/>
        </p:nvSpPr>
        <p:spPr>
          <a:xfrm>
            <a:off x="50536" y="6480000"/>
            <a:ext cx="11686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Anthropic, “Introducing the Model Context Protocol,” Anthropic News, Nov. 25, 2024. [Online]. 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标题 15">
            <a:extLst>
              <a:ext uri="{FF2B5EF4-FFF2-40B4-BE49-F238E27FC236}">
                <a16:creationId xmlns:a16="http://schemas.microsoft.com/office/drawing/2014/main" id="{073D2E79-0502-058B-694E-0D85716CAADE}"/>
              </a:ext>
            </a:extLst>
          </p:cNvPr>
          <p:cNvSpPr txBox="1">
            <a:spLocks/>
          </p:cNvSpPr>
          <p:nvPr/>
        </p:nvSpPr>
        <p:spPr>
          <a:xfrm>
            <a:off x="376645" y="786879"/>
            <a:ext cx="11438709" cy="1670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MCP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 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Context Protocol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 </a:t>
            </a:r>
            <a:r>
              <a:rPr lang="en-US" altLang="zh-CN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Anthropic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 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 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 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月开源发布的一个开放标准协议，用于集成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大型语言模型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外部数据源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2600" b="1" baseline="300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389A3D-2A50-413D-38D9-EE12BD64E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987" y="2327797"/>
            <a:ext cx="5812156" cy="368063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92078E4-7A7D-22A0-A6AE-C6BA14B84B39}"/>
              </a:ext>
            </a:extLst>
          </p:cNvPr>
          <p:cNvSpPr/>
          <p:nvPr/>
        </p:nvSpPr>
        <p:spPr>
          <a:xfrm>
            <a:off x="5935816" y="3344091"/>
            <a:ext cx="5193738" cy="9231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38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en-US" altLang="zh-CN"/>
              <a:t>MCP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12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A6DAD-AB98-77BE-7E45-D897FFD564AC}"/>
              </a:ext>
            </a:extLst>
          </p:cNvPr>
          <p:cNvSpPr txBox="1"/>
          <p:nvPr/>
        </p:nvSpPr>
        <p:spPr>
          <a:xfrm>
            <a:off x="50536" y="6480000"/>
            <a:ext cx="11686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Anthropic, “Introducing the Model Context Protocol,” Anthropic News, Nov. 25, 2024. [Online]. 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029205-E4C8-A601-9B14-E7A2FB5A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2" y="933449"/>
            <a:ext cx="6944842" cy="32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1C807E-405B-9963-A4EE-8AFFF144C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18" y="4157479"/>
            <a:ext cx="2306500" cy="23656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C54926-3B9B-C153-4FB1-C2BE36A96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015" y="4227171"/>
            <a:ext cx="2834506" cy="2295950"/>
          </a:xfrm>
          <a:prstGeom prst="rect">
            <a:avLst/>
          </a:prstGeom>
        </p:spPr>
      </p:pic>
      <p:sp>
        <p:nvSpPr>
          <p:cNvPr id="7" name="标题 15">
            <a:extLst>
              <a:ext uri="{FF2B5EF4-FFF2-40B4-BE49-F238E27FC236}">
                <a16:creationId xmlns:a16="http://schemas.microsoft.com/office/drawing/2014/main" id="{D8F51506-F4A4-FCF3-9D7C-78AD4DEA05FA}"/>
              </a:ext>
            </a:extLst>
          </p:cNvPr>
          <p:cNvSpPr txBox="1">
            <a:spLocks/>
          </p:cNvSpPr>
          <p:nvPr/>
        </p:nvSpPr>
        <p:spPr>
          <a:xfrm>
            <a:off x="6969210" y="1295141"/>
            <a:ext cx="5133990" cy="4629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MCP</a:t>
            </a:r>
            <a:r>
              <a:rPr lang="zh-CN" altLang="en-US" sz="2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Tools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解耦</a:t>
            </a:r>
            <a:r>
              <a:rPr lang="zh-CN" altLang="en-US" sz="2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，试得</a:t>
            </a:r>
            <a:r>
              <a:rPr lang="en-US" altLang="zh-CN" sz="2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Tools</a:t>
            </a:r>
            <a:r>
              <a:rPr lang="zh-CN" altLang="en-US" sz="26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具有以下特性：</a:t>
            </a:r>
            <a:endParaRPr lang="en-US" altLang="zh-CN" sz="26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24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权限隔离</a:t>
            </a:r>
            <a:endParaRPr lang="en-US" altLang="zh-CN" sz="24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生态可扩展性</a:t>
            </a:r>
            <a:endParaRPr lang="en-US" altLang="zh-CN" sz="24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动态工具选择</a:t>
            </a:r>
            <a:endParaRPr lang="en-US" altLang="zh-CN" sz="2400" b="1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跨模型兼容性</a:t>
            </a:r>
            <a:endParaRPr lang="en-US" altLang="zh-CN" sz="24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432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en-US" altLang="zh-CN"/>
              <a:t>A2A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13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A6DAD-AB98-77BE-7E45-D897FFD564AC}"/>
              </a:ext>
            </a:extLst>
          </p:cNvPr>
          <p:cNvSpPr txBox="1"/>
          <p:nvPr/>
        </p:nvSpPr>
        <p:spPr>
          <a:xfrm>
            <a:off x="0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Liu B, Li X, Zhang J, et al. Advances and challenges in foundation agents: From brain-inspired intelligence to evolutionary, collaborative, and safe systems[J]. arXiv preprint arXiv:2504.01990, 2025.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5">
            <a:extLst>
              <a:ext uri="{FF2B5EF4-FFF2-40B4-BE49-F238E27FC236}">
                <a16:creationId xmlns:a16="http://schemas.microsoft.com/office/drawing/2014/main" id="{D8F51506-F4A4-FCF3-9D7C-78AD4DEA05FA}"/>
              </a:ext>
            </a:extLst>
          </p:cNvPr>
          <p:cNvSpPr txBox="1">
            <a:spLocks/>
          </p:cNvSpPr>
          <p:nvPr/>
        </p:nvSpPr>
        <p:spPr>
          <a:xfrm>
            <a:off x="6910985" y="2506100"/>
            <a:ext cx="4298585" cy="3581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跨平台互操作性极强</a:t>
            </a: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降低集成复杂性与成本</a:t>
            </a: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高扩展性</a:t>
            </a: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5">
            <a:extLst>
              <a:ext uri="{FF2B5EF4-FFF2-40B4-BE49-F238E27FC236}">
                <a16:creationId xmlns:a16="http://schemas.microsoft.com/office/drawing/2014/main" id="{3E790F52-3285-31F3-F821-43E1E6E406C4}"/>
              </a:ext>
            </a:extLst>
          </p:cNvPr>
          <p:cNvSpPr txBox="1">
            <a:spLocks/>
          </p:cNvSpPr>
          <p:nvPr/>
        </p:nvSpPr>
        <p:spPr>
          <a:xfrm>
            <a:off x="225055" y="933449"/>
            <a:ext cx="11438709" cy="1670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A2A 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 </a:t>
            </a:r>
            <a:r>
              <a:rPr lang="en-US" altLang="zh-CN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 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 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月推出，旨在解决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 </a:t>
            </a:r>
            <a:r>
              <a:rPr lang="en-US" altLang="zh-CN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Agent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协作的互操作性问题，使它们能够用统一方式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彼此、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信息、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工作的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通信协议</a:t>
            </a:r>
            <a:r>
              <a:rPr lang="en-US" altLang="zh-CN" sz="2600" b="1" baseline="300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BD3EDE-58FE-489C-2C81-677AE455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1" y="2856825"/>
            <a:ext cx="5567513" cy="304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6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en-US" altLang="zh-CN"/>
              <a:t>MCP+A2A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14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标题 15">
            <a:extLst>
              <a:ext uri="{FF2B5EF4-FFF2-40B4-BE49-F238E27FC236}">
                <a16:creationId xmlns:a16="http://schemas.microsoft.com/office/drawing/2014/main" id="{D8F51506-F4A4-FCF3-9D7C-78AD4DEA05FA}"/>
              </a:ext>
            </a:extLst>
          </p:cNvPr>
          <p:cNvSpPr txBox="1">
            <a:spLocks/>
          </p:cNvSpPr>
          <p:nvPr/>
        </p:nvSpPr>
        <p:spPr>
          <a:xfrm>
            <a:off x="7620000" y="933449"/>
            <a:ext cx="4483200" cy="5163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完整工作流覆盖</a:t>
            </a: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工具访问 </a:t>
            </a: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智能协作</a:t>
            </a:r>
            <a:endParaRPr lang="en-US" altLang="zh-CN" sz="2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高可组合性与系统弹性</a:t>
            </a: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跨平台互操作 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去中心化</a:t>
            </a: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易拓展性与快速迭代</a:t>
            </a: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EB6230-9763-7715-DEFC-2B6733EA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05"/>
          <a:stretch/>
        </p:blipFill>
        <p:spPr>
          <a:xfrm>
            <a:off x="156754" y="1550125"/>
            <a:ext cx="7463245" cy="447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4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42389" y="196273"/>
            <a:ext cx="2461029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汇报提纲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0251B6F-B755-4C4E-A695-08D27EA78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15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FE7E08-9B38-AD10-5129-40108ED10E92}"/>
              </a:ext>
            </a:extLst>
          </p:cNvPr>
          <p:cNvGrpSpPr/>
          <p:nvPr/>
        </p:nvGrpSpPr>
        <p:grpSpPr>
          <a:xfrm>
            <a:off x="3945721" y="2040730"/>
            <a:ext cx="6873443" cy="3332469"/>
            <a:chOff x="3440624" y="1744639"/>
            <a:chExt cx="6873443" cy="333246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A6D1CC1-6776-4C28-B435-CBDE8FC94CE3}"/>
                </a:ext>
              </a:extLst>
            </p:cNvPr>
            <p:cNvGrpSpPr/>
            <p:nvPr/>
          </p:nvGrpSpPr>
          <p:grpSpPr>
            <a:xfrm>
              <a:off x="3440624" y="1744640"/>
              <a:ext cx="6873443" cy="3332468"/>
              <a:chOff x="-2765213" y="2423583"/>
              <a:chExt cx="5639202" cy="268643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E165B5D-C5AB-4DE8-9E9A-694365BEBBC5}"/>
                  </a:ext>
                </a:extLst>
              </p:cNvPr>
              <p:cNvGrpSpPr/>
              <p:nvPr/>
            </p:nvGrpSpPr>
            <p:grpSpPr>
              <a:xfrm>
                <a:off x="-2765213" y="2423583"/>
                <a:ext cx="5467870" cy="514774"/>
                <a:chOff x="-2765213" y="2423583"/>
                <a:chExt cx="5467870" cy="514774"/>
              </a:xfrm>
            </p:grpSpPr>
            <p:sp>
              <p:nvSpPr>
                <p:cNvPr id="35" name="菱形 34">
                  <a:extLst>
                    <a:ext uri="{FF2B5EF4-FFF2-40B4-BE49-F238E27FC236}">
                      <a16:creationId xmlns:a16="http://schemas.microsoft.com/office/drawing/2014/main" id="{B8B7B72A-5DE9-44A4-B6F2-76C3663F0FC3}"/>
                    </a:ext>
                  </a:extLst>
                </p:cNvPr>
                <p:cNvSpPr/>
                <p:nvPr/>
              </p:nvSpPr>
              <p:spPr>
                <a:xfrm>
                  <a:off x="-2765213" y="2423583"/>
                  <a:ext cx="514774" cy="514774"/>
                </a:xfrm>
                <a:prstGeom prst="diamond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A9DA0F3-2055-4FBE-813E-84118C958604}"/>
                    </a:ext>
                  </a:extLst>
                </p:cNvPr>
                <p:cNvSpPr txBox="1"/>
                <p:nvPr/>
              </p:nvSpPr>
              <p:spPr>
                <a:xfrm>
                  <a:off x="-2057404" y="2441453"/>
                  <a:ext cx="4760061" cy="446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b="1">
                      <a:solidFill>
                        <a:srgbClr val="20386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研究背景与意义</a:t>
                  </a:r>
                  <a:endParaRPr lang="zh-CN" altLang="en-US" sz="3000" b="1" dirty="0">
                    <a:solidFill>
                      <a:srgbClr val="2038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45E3F55-0C57-41B3-BEF8-0B40965996F7}"/>
                  </a:ext>
                </a:extLst>
              </p:cNvPr>
              <p:cNvGrpSpPr/>
              <p:nvPr/>
            </p:nvGrpSpPr>
            <p:grpSpPr>
              <a:xfrm>
                <a:off x="-2765213" y="3147471"/>
                <a:ext cx="5459994" cy="514774"/>
                <a:chOff x="-2765213" y="3067037"/>
                <a:chExt cx="5459994" cy="514774"/>
              </a:xfrm>
            </p:grpSpPr>
            <p:sp>
              <p:nvSpPr>
                <p:cNvPr id="33" name="菱形 32">
                  <a:extLst>
                    <a:ext uri="{FF2B5EF4-FFF2-40B4-BE49-F238E27FC236}">
                      <a16:creationId xmlns:a16="http://schemas.microsoft.com/office/drawing/2014/main" id="{3712EDB1-1D4B-4ABE-B347-18EB02D7810D}"/>
                    </a:ext>
                  </a:extLst>
                </p:cNvPr>
                <p:cNvSpPr/>
                <p:nvPr/>
              </p:nvSpPr>
              <p:spPr>
                <a:xfrm>
                  <a:off x="-2765213" y="3067037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25584A5B-1507-435F-BE63-D9019D6E6705}"/>
                    </a:ext>
                  </a:extLst>
                </p:cNvPr>
                <p:cNvSpPr txBox="1"/>
                <p:nvPr/>
              </p:nvSpPr>
              <p:spPr>
                <a:xfrm>
                  <a:off x="-2065279" y="3095735"/>
                  <a:ext cx="4760060" cy="446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3000" b="1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多智能体通信协议</a:t>
                  </a:r>
                  <a:endPara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00130E69-3240-4EA2-BE59-C1E5DA1E2509}"/>
                  </a:ext>
                </a:extLst>
              </p:cNvPr>
              <p:cNvGrpSpPr/>
              <p:nvPr/>
            </p:nvGrpSpPr>
            <p:grpSpPr>
              <a:xfrm>
                <a:off x="-2765213" y="3871359"/>
                <a:ext cx="5639202" cy="514774"/>
                <a:chOff x="-2765213" y="3710491"/>
                <a:chExt cx="5639202" cy="514774"/>
              </a:xfrm>
            </p:grpSpPr>
            <p:sp>
              <p:nvSpPr>
                <p:cNvPr id="31" name="菱形 30">
                  <a:extLst>
                    <a:ext uri="{FF2B5EF4-FFF2-40B4-BE49-F238E27FC236}">
                      <a16:creationId xmlns:a16="http://schemas.microsoft.com/office/drawing/2014/main" id="{F23DE959-79CB-461C-B259-C378BF82838F}"/>
                    </a:ext>
                  </a:extLst>
                </p:cNvPr>
                <p:cNvSpPr/>
                <p:nvPr/>
              </p:nvSpPr>
              <p:spPr>
                <a:xfrm>
                  <a:off x="-2765213" y="3710491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3394391-12AD-4D53-91AB-0CA105628FC8}"/>
                    </a:ext>
                  </a:extLst>
                </p:cNvPr>
                <p:cNvSpPr txBox="1"/>
                <p:nvPr/>
              </p:nvSpPr>
              <p:spPr>
                <a:xfrm>
                  <a:off x="-2065279" y="3756405"/>
                  <a:ext cx="4939268" cy="446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3000" b="1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多智能体研究工作</a:t>
                  </a:r>
                  <a:endParaRPr lang="en-US" altLang="zh-CN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10FA2B56-D14F-450D-AAD4-072D1BD9DD57}"/>
                  </a:ext>
                </a:extLst>
              </p:cNvPr>
              <p:cNvGrpSpPr/>
              <p:nvPr/>
            </p:nvGrpSpPr>
            <p:grpSpPr>
              <a:xfrm>
                <a:off x="-2765213" y="4595247"/>
                <a:ext cx="5107387" cy="514774"/>
                <a:chOff x="-2765213" y="4353945"/>
                <a:chExt cx="5107387" cy="514774"/>
              </a:xfrm>
            </p:grpSpPr>
            <p:sp>
              <p:nvSpPr>
                <p:cNvPr id="29" name="菱形 28">
                  <a:extLst>
                    <a:ext uri="{FF2B5EF4-FFF2-40B4-BE49-F238E27FC236}">
                      <a16:creationId xmlns:a16="http://schemas.microsoft.com/office/drawing/2014/main" id="{6B2EF1E5-8B42-4C2A-A75B-59385371FEDE}"/>
                    </a:ext>
                  </a:extLst>
                </p:cNvPr>
                <p:cNvSpPr/>
                <p:nvPr/>
              </p:nvSpPr>
              <p:spPr>
                <a:xfrm>
                  <a:off x="-2765213" y="4353945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74B09DD-DC75-4AA9-B74C-809B627984C3}"/>
                    </a:ext>
                  </a:extLst>
                </p:cNvPr>
                <p:cNvSpPr txBox="1"/>
                <p:nvPr/>
              </p:nvSpPr>
              <p:spPr>
                <a:xfrm>
                  <a:off x="-2057404" y="4353945"/>
                  <a:ext cx="4399578" cy="446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b="1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总结与探讨</a:t>
                  </a: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E6E5EE-AAFE-4BB5-86D5-B398C84A3D75}"/>
                </a:ext>
              </a:extLst>
            </p:cNvPr>
            <p:cNvGrpSpPr/>
            <p:nvPr/>
          </p:nvGrpSpPr>
          <p:grpSpPr>
            <a:xfrm>
              <a:off x="3440624" y="1744639"/>
              <a:ext cx="627442" cy="2434502"/>
              <a:chOff x="-2765213" y="2423583"/>
              <a:chExt cx="514774" cy="1962550"/>
            </a:xfrm>
          </p:grpSpPr>
          <p:sp>
            <p:nvSpPr>
              <p:cNvPr id="48" name="菱形 47">
                <a:extLst>
                  <a:ext uri="{FF2B5EF4-FFF2-40B4-BE49-F238E27FC236}">
                    <a16:creationId xmlns:a16="http://schemas.microsoft.com/office/drawing/2014/main" id="{9F782E32-7C13-4D7F-864B-3D0BF8C46671}"/>
                  </a:ext>
                </a:extLst>
              </p:cNvPr>
              <p:cNvSpPr/>
              <p:nvPr/>
            </p:nvSpPr>
            <p:spPr>
              <a:xfrm>
                <a:off x="-2765213" y="2423583"/>
                <a:ext cx="514774" cy="514774"/>
              </a:xfrm>
              <a:prstGeom prst="diamond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0796BB10-F56B-4BBD-9B1D-2323D691F43A}"/>
                  </a:ext>
                </a:extLst>
              </p:cNvPr>
              <p:cNvSpPr/>
              <p:nvPr/>
            </p:nvSpPr>
            <p:spPr>
              <a:xfrm>
                <a:off x="-2765213" y="3147471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菱形 43">
                <a:extLst>
                  <a:ext uri="{FF2B5EF4-FFF2-40B4-BE49-F238E27FC236}">
                    <a16:creationId xmlns:a16="http://schemas.microsoft.com/office/drawing/2014/main" id="{74174302-24DE-43D8-99FB-AD1D47146AB1}"/>
                  </a:ext>
                </a:extLst>
              </p:cNvPr>
              <p:cNvSpPr/>
              <p:nvPr/>
            </p:nvSpPr>
            <p:spPr>
              <a:xfrm>
                <a:off x="-2765213" y="3871359"/>
                <a:ext cx="514774" cy="514774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437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69" y="177074"/>
            <a:ext cx="11734075" cy="730249"/>
          </a:xfrm>
        </p:spPr>
        <p:txBody>
          <a:bodyPr>
            <a:noAutofit/>
          </a:bodyPr>
          <a:lstStyle/>
          <a:p>
            <a:r>
              <a:rPr lang="en-US" altLang="zh-CN" sz="2800"/>
              <a:t>LLM-Based Control for Multi-UAV Motion and Communication</a:t>
            </a:r>
            <a:endParaRPr lang="zh-CN" altLang="en-US" sz="2800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16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A6DAD-AB98-77BE-7E45-D897FFD564AC}"/>
              </a:ext>
            </a:extLst>
          </p:cNvPr>
          <p:cNvSpPr txBox="1"/>
          <p:nvPr/>
        </p:nvSpPr>
        <p:spPr>
          <a:xfrm>
            <a:off x="28605" y="6014128"/>
            <a:ext cx="12103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Yan Z, Zhou H, Pei J, et al. Hierarchical and Collaborative LLM-Based Control for Multi-UAV Motion and Communication in Integrated Terrestrial and Non-Terrestrial Networks[C]//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ICML 2025 Workshop 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 Machine Learning for Wireless Communication and Networks (ML4Wireless).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标题 15">
            <a:extLst>
              <a:ext uri="{FF2B5EF4-FFF2-40B4-BE49-F238E27FC236}">
                <a16:creationId xmlns:a16="http://schemas.microsoft.com/office/drawing/2014/main" id="{D8F51506-F4A4-FCF3-9D7C-78AD4DEA05FA}"/>
              </a:ext>
            </a:extLst>
          </p:cNvPr>
          <p:cNvSpPr txBox="1">
            <a:spLocks/>
          </p:cNvSpPr>
          <p:nvPr/>
        </p:nvSpPr>
        <p:spPr>
          <a:xfrm>
            <a:off x="332548" y="869740"/>
            <a:ext cx="11495314" cy="124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运动控制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常常被割裂对待，频繁切换、链路中断、基站过载、路径拥挤、碰撞率上升等系统性退化现象，降低整个多</a:t>
            </a: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UAV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系统的吞吐、稳定性与安全性。</a:t>
            </a:r>
            <a:endParaRPr lang="en-US" altLang="zh-CN" sz="2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61750C-EE4E-4244-EF97-97701C24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3" y="2176338"/>
            <a:ext cx="6837416" cy="3387607"/>
          </a:xfrm>
          <a:prstGeom prst="rect">
            <a:avLst/>
          </a:prstGeom>
        </p:spPr>
      </p:pic>
      <p:sp>
        <p:nvSpPr>
          <p:cNvPr id="3" name="标题 15">
            <a:extLst>
              <a:ext uri="{FF2B5EF4-FFF2-40B4-BE49-F238E27FC236}">
                <a16:creationId xmlns:a16="http://schemas.microsoft.com/office/drawing/2014/main" id="{E308B6A8-9B0E-1D31-8FCB-50DF7F6B0E42}"/>
              </a:ext>
            </a:extLst>
          </p:cNvPr>
          <p:cNvSpPr txBox="1">
            <a:spLocks/>
          </p:cNvSpPr>
          <p:nvPr/>
        </p:nvSpPr>
        <p:spPr>
          <a:xfrm>
            <a:off x="112780" y="5486400"/>
            <a:ext cx="7208623" cy="53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Altitude Platform Stations (HAPS)  Handover</a:t>
            </a:r>
            <a:r>
              <a:rPr lang="zh-CN" altLang="en-US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</a:t>
            </a:r>
            <a:r>
              <a:rPr lang="zh-CN" altLang="en-US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3C9BEE-2D93-8829-16BE-0DE96325A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578" y="2081763"/>
            <a:ext cx="4069384" cy="352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81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zh-CN" altLang="en-US"/>
              <a:t>实验设计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17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A6DAD-AB98-77BE-7E45-D897FFD564AC}"/>
              </a:ext>
            </a:extLst>
          </p:cNvPr>
          <p:cNvSpPr txBox="1"/>
          <p:nvPr/>
        </p:nvSpPr>
        <p:spPr>
          <a:xfrm>
            <a:off x="28605" y="6014128"/>
            <a:ext cx="12103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Yan Z, Zhou H, Pei J, et al. Hierarchical and Collaborative LLM-Based Control for Multi-UAV Motion and Communication in Integrated Terrestrial and Non-Terrestrial Networks[C]//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ICML 2025 Workshop 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 Machine Learning for Wireless Communication and Networks (ML4Wireless).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3AA762-0529-F314-95D2-EA99218F9C43}"/>
              </a:ext>
            </a:extLst>
          </p:cNvPr>
          <p:cNvSpPr/>
          <p:nvPr/>
        </p:nvSpPr>
        <p:spPr>
          <a:xfrm>
            <a:off x="1097430" y="3058981"/>
            <a:ext cx="2207974" cy="6207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 Algroithm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540B318-4830-6716-CF97-E5336CAD667D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2201417" y="3679733"/>
            <a:ext cx="0" cy="105101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3DD453-A1EA-C857-E2BB-02AFB657BA03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flipV="1">
            <a:off x="2201417" y="2472726"/>
            <a:ext cx="0" cy="58625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C1A01C4-6EBE-82D0-3FF8-5897D8E5B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284" y="2162350"/>
            <a:ext cx="61814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AEE0309-A6FB-FE43-7D46-22B10B4B7E4C}"/>
              </a:ext>
            </a:extLst>
          </p:cNvPr>
          <p:cNvSpPr/>
          <p:nvPr/>
        </p:nvSpPr>
        <p:spPr>
          <a:xfrm>
            <a:off x="1097430" y="1851974"/>
            <a:ext cx="2207974" cy="620752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</a:t>
            </a:r>
            <a:endParaRPr lang="zh-CN" altLang="en-US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898EB7-84A0-3622-9129-29C606D1FB6B}"/>
              </a:ext>
            </a:extLst>
          </p:cNvPr>
          <p:cNvSpPr/>
          <p:nvPr/>
        </p:nvSpPr>
        <p:spPr>
          <a:xfrm>
            <a:off x="1097433" y="4730750"/>
            <a:ext cx="2207968" cy="620751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</a:t>
            </a:r>
            <a:endParaRPr lang="zh-CN" altLang="en-US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A024BA6-8FB2-F608-95A1-CF756D2C44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9284" y="5039729"/>
            <a:ext cx="618149" cy="1397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DA13BD5-902E-13FD-21D7-06D8956511D7}"/>
              </a:ext>
            </a:extLst>
          </p:cNvPr>
          <p:cNvCxnSpPr>
            <a:cxnSpLocks/>
          </p:cNvCxnSpPr>
          <p:nvPr/>
        </p:nvCxnSpPr>
        <p:spPr>
          <a:xfrm flipV="1">
            <a:off x="480760" y="2162350"/>
            <a:ext cx="0" cy="2877379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9229D868-5E0F-A5FE-FEE1-3E18A04CE940}"/>
              </a:ext>
            </a:extLst>
          </p:cNvPr>
          <p:cNvSpPr/>
          <p:nvPr/>
        </p:nvSpPr>
        <p:spPr>
          <a:xfrm>
            <a:off x="771392" y="1596076"/>
            <a:ext cx="3032759" cy="2330229"/>
          </a:xfrm>
          <a:prstGeom prst="round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0" name="直接箭头连接符 1029">
            <a:extLst>
              <a:ext uri="{FF2B5EF4-FFF2-40B4-BE49-F238E27FC236}">
                <a16:creationId xmlns:a16="http://schemas.microsoft.com/office/drawing/2014/main" id="{9FB6C4FE-7C6F-C00D-CEDE-ACB4EF372D58}"/>
              </a:ext>
            </a:extLst>
          </p:cNvPr>
          <p:cNvCxnSpPr>
            <a:cxnSpLocks/>
          </p:cNvCxnSpPr>
          <p:nvPr/>
        </p:nvCxnSpPr>
        <p:spPr>
          <a:xfrm>
            <a:off x="869986" y="3397255"/>
            <a:ext cx="22744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直接箭头连接符 1030">
            <a:extLst>
              <a:ext uri="{FF2B5EF4-FFF2-40B4-BE49-F238E27FC236}">
                <a16:creationId xmlns:a16="http://schemas.microsoft.com/office/drawing/2014/main" id="{2ABB5F72-BC00-E7C2-AC01-16671ABD0AC9}"/>
              </a:ext>
            </a:extLst>
          </p:cNvPr>
          <p:cNvCxnSpPr>
            <a:cxnSpLocks/>
          </p:cNvCxnSpPr>
          <p:nvPr/>
        </p:nvCxnSpPr>
        <p:spPr>
          <a:xfrm flipH="1">
            <a:off x="3302341" y="3361773"/>
            <a:ext cx="294858" cy="758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箭头连接符 1032">
            <a:extLst>
              <a:ext uri="{FF2B5EF4-FFF2-40B4-BE49-F238E27FC236}">
                <a16:creationId xmlns:a16="http://schemas.microsoft.com/office/drawing/2014/main" id="{AED12295-A674-03F7-0878-0AA978173F35}"/>
              </a:ext>
            </a:extLst>
          </p:cNvPr>
          <p:cNvCxnSpPr>
            <a:cxnSpLocks/>
          </p:cNvCxnSpPr>
          <p:nvPr/>
        </p:nvCxnSpPr>
        <p:spPr>
          <a:xfrm flipH="1">
            <a:off x="3302341" y="5039729"/>
            <a:ext cx="72182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接箭头连接符 1033">
            <a:extLst>
              <a:ext uri="{FF2B5EF4-FFF2-40B4-BE49-F238E27FC236}">
                <a16:creationId xmlns:a16="http://schemas.microsoft.com/office/drawing/2014/main" id="{5EA7282C-6F51-1C78-A7BE-902A938A662A}"/>
              </a:ext>
            </a:extLst>
          </p:cNvPr>
          <p:cNvCxnSpPr>
            <a:cxnSpLocks/>
          </p:cNvCxnSpPr>
          <p:nvPr/>
        </p:nvCxnSpPr>
        <p:spPr>
          <a:xfrm flipV="1">
            <a:off x="4024167" y="2144389"/>
            <a:ext cx="0" cy="2877379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接箭头连接符 1035">
            <a:extLst>
              <a:ext uri="{FF2B5EF4-FFF2-40B4-BE49-F238E27FC236}">
                <a16:creationId xmlns:a16="http://schemas.microsoft.com/office/drawing/2014/main" id="{69A0027D-333D-3BB4-A222-CD9150A7517B}"/>
              </a:ext>
            </a:extLst>
          </p:cNvPr>
          <p:cNvCxnSpPr>
            <a:cxnSpLocks/>
          </p:cNvCxnSpPr>
          <p:nvPr/>
        </p:nvCxnSpPr>
        <p:spPr>
          <a:xfrm>
            <a:off x="3594136" y="2144389"/>
            <a:ext cx="0" cy="1224968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直接箭头连接符 1040">
            <a:extLst>
              <a:ext uri="{FF2B5EF4-FFF2-40B4-BE49-F238E27FC236}">
                <a16:creationId xmlns:a16="http://schemas.microsoft.com/office/drawing/2014/main" id="{B1EBFDC0-7817-C243-94AB-47EF25FA55FE}"/>
              </a:ext>
            </a:extLst>
          </p:cNvPr>
          <p:cNvCxnSpPr>
            <a:cxnSpLocks/>
          </p:cNvCxnSpPr>
          <p:nvPr/>
        </p:nvCxnSpPr>
        <p:spPr>
          <a:xfrm>
            <a:off x="869986" y="2172287"/>
            <a:ext cx="0" cy="1224968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直接箭头连接符 1042">
            <a:extLst>
              <a:ext uri="{FF2B5EF4-FFF2-40B4-BE49-F238E27FC236}">
                <a16:creationId xmlns:a16="http://schemas.microsoft.com/office/drawing/2014/main" id="{F6A783B3-8B32-6938-0EC1-F482B9B0C423}"/>
              </a:ext>
            </a:extLst>
          </p:cNvPr>
          <p:cNvCxnSpPr>
            <a:cxnSpLocks/>
          </p:cNvCxnSpPr>
          <p:nvPr/>
        </p:nvCxnSpPr>
        <p:spPr>
          <a:xfrm>
            <a:off x="3302341" y="2162350"/>
            <a:ext cx="725331" cy="0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标题 15">
            <a:extLst>
              <a:ext uri="{FF2B5EF4-FFF2-40B4-BE49-F238E27FC236}">
                <a16:creationId xmlns:a16="http://schemas.microsoft.com/office/drawing/2014/main" id="{F8CC4C3F-AFE7-5094-5FF0-F0C1B6F3461C}"/>
              </a:ext>
            </a:extLst>
          </p:cNvPr>
          <p:cNvSpPr txBox="1">
            <a:spLocks/>
          </p:cNvSpPr>
          <p:nvPr/>
        </p:nvSpPr>
        <p:spPr>
          <a:xfrm>
            <a:off x="1398719" y="4171770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</a:p>
        </p:txBody>
      </p:sp>
      <p:sp>
        <p:nvSpPr>
          <p:cNvPr id="1049" name="标题 15">
            <a:extLst>
              <a:ext uri="{FF2B5EF4-FFF2-40B4-BE49-F238E27FC236}">
                <a16:creationId xmlns:a16="http://schemas.microsoft.com/office/drawing/2014/main" id="{509D6D5F-9AD3-6405-5567-B62B864E4118}"/>
              </a:ext>
            </a:extLst>
          </p:cNvPr>
          <p:cNvSpPr txBox="1">
            <a:spLocks/>
          </p:cNvSpPr>
          <p:nvPr/>
        </p:nvSpPr>
        <p:spPr>
          <a:xfrm>
            <a:off x="28605" y="1798335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</a:p>
        </p:txBody>
      </p:sp>
      <p:sp>
        <p:nvSpPr>
          <p:cNvPr id="1050" name="标题 15">
            <a:extLst>
              <a:ext uri="{FF2B5EF4-FFF2-40B4-BE49-F238E27FC236}">
                <a16:creationId xmlns:a16="http://schemas.microsoft.com/office/drawing/2014/main" id="{ED1A34E7-AFC3-253E-E35D-7F8A67E8871B}"/>
              </a:ext>
            </a:extLst>
          </p:cNvPr>
          <p:cNvSpPr txBox="1">
            <a:spLocks/>
          </p:cNvSpPr>
          <p:nvPr/>
        </p:nvSpPr>
        <p:spPr>
          <a:xfrm>
            <a:off x="2257051" y="2591425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</a:p>
        </p:txBody>
      </p:sp>
      <p:sp>
        <p:nvSpPr>
          <p:cNvPr id="1051" name="标题 15">
            <a:extLst>
              <a:ext uri="{FF2B5EF4-FFF2-40B4-BE49-F238E27FC236}">
                <a16:creationId xmlns:a16="http://schemas.microsoft.com/office/drawing/2014/main" id="{519E9483-CD0F-F875-CB78-DB6132A6E4D5}"/>
              </a:ext>
            </a:extLst>
          </p:cNvPr>
          <p:cNvSpPr txBox="1">
            <a:spLocks/>
          </p:cNvSpPr>
          <p:nvPr/>
        </p:nvSpPr>
        <p:spPr>
          <a:xfrm>
            <a:off x="3746326" y="1807591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37981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zh-CN" altLang="en-US"/>
              <a:t>实验设计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18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A6DAD-AB98-77BE-7E45-D897FFD564AC}"/>
              </a:ext>
            </a:extLst>
          </p:cNvPr>
          <p:cNvSpPr txBox="1"/>
          <p:nvPr/>
        </p:nvSpPr>
        <p:spPr>
          <a:xfrm>
            <a:off x="28605" y="6014128"/>
            <a:ext cx="12103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Yan Z, Zhou H, Pei J, et al. Hierarchical and Collaborative LLM-Based Control for Multi-UAV Motion and Communication in Integrated Terrestrial and Non-Terrestrial Networks[C]//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ICML 2025 Workshop 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 Machine Learning for Wireless Communication and Networks (ML4Wireless).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963971-A43C-F831-F166-2ADFD5BA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17" y="933449"/>
            <a:ext cx="3514195" cy="511616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13AA762-0529-F314-95D2-EA99218F9C43}"/>
              </a:ext>
            </a:extLst>
          </p:cNvPr>
          <p:cNvSpPr/>
          <p:nvPr/>
        </p:nvSpPr>
        <p:spPr>
          <a:xfrm>
            <a:off x="1097430" y="3058981"/>
            <a:ext cx="2207974" cy="6207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 Algroithm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540B318-4830-6716-CF97-E5336CAD667D}"/>
              </a:ext>
            </a:extLst>
          </p:cNvPr>
          <p:cNvCxnSpPr>
            <a:cxnSpLocks/>
            <a:stCxn id="19" idx="0"/>
            <a:endCxn id="4" idx="2"/>
          </p:cNvCxnSpPr>
          <p:nvPr/>
        </p:nvCxnSpPr>
        <p:spPr>
          <a:xfrm flipV="1">
            <a:off x="2201417" y="3679733"/>
            <a:ext cx="0" cy="105101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3DD453-A1EA-C857-E2BB-02AFB657BA03}"/>
              </a:ext>
            </a:extLst>
          </p:cNvPr>
          <p:cNvCxnSpPr>
            <a:cxnSpLocks/>
            <a:stCxn id="4" idx="0"/>
            <a:endCxn id="12" idx="2"/>
          </p:cNvCxnSpPr>
          <p:nvPr/>
        </p:nvCxnSpPr>
        <p:spPr>
          <a:xfrm flipV="1">
            <a:off x="2201417" y="2472726"/>
            <a:ext cx="0" cy="58625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C1A01C4-6EBE-82D0-3FF8-5897D8E5B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284" y="2162350"/>
            <a:ext cx="61814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AEE0309-A6FB-FE43-7D46-22B10B4B7E4C}"/>
              </a:ext>
            </a:extLst>
          </p:cNvPr>
          <p:cNvSpPr/>
          <p:nvPr/>
        </p:nvSpPr>
        <p:spPr>
          <a:xfrm>
            <a:off x="1097430" y="1851974"/>
            <a:ext cx="2207974" cy="620752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</a:t>
            </a:r>
            <a:endParaRPr lang="zh-CN" altLang="en-US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898EB7-84A0-3622-9129-29C606D1FB6B}"/>
              </a:ext>
            </a:extLst>
          </p:cNvPr>
          <p:cNvSpPr/>
          <p:nvPr/>
        </p:nvSpPr>
        <p:spPr>
          <a:xfrm>
            <a:off x="1097433" y="4730750"/>
            <a:ext cx="2207968" cy="620751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</a:t>
            </a:r>
            <a:endParaRPr lang="zh-CN" altLang="en-US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0A024BA6-8FB2-F608-95A1-CF756D2C441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9284" y="5039729"/>
            <a:ext cx="618149" cy="1397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DA13BD5-902E-13FD-21D7-06D8956511D7}"/>
              </a:ext>
            </a:extLst>
          </p:cNvPr>
          <p:cNvCxnSpPr>
            <a:cxnSpLocks/>
          </p:cNvCxnSpPr>
          <p:nvPr/>
        </p:nvCxnSpPr>
        <p:spPr>
          <a:xfrm flipV="1">
            <a:off x="480760" y="2162350"/>
            <a:ext cx="0" cy="2877379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9229D868-5E0F-A5FE-FEE1-3E18A04CE940}"/>
              </a:ext>
            </a:extLst>
          </p:cNvPr>
          <p:cNvSpPr/>
          <p:nvPr/>
        </p:nvSpPr>
        <p:spPr>
          <a:xfrm>
            <a:off x="771392" y="1596076"/>
            <a:ext cx="3032759" cy="2330229"/>
          </a:xfrm>
          <a:prstGeom prst="round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0" name="直接箭头连接符 1029">
            <a:extLst>
              <a:ext uri="{FF2B5EF4-FFF2-40B4-BE49-F238E27FC236}">
                <a16:creationId xmlns:a16="http://schemas.microsoft.com/office/drawing/2014/main" id="{9FB6C4FE-7C6F-C00D-CEDE-ACB4EF372D58}"/>
              </a:ext>
            </a:extLst>
          </p:cNvPr>
          <p:cNvCxnSpPr>
            <a:cxnSpLocks/>
          </p:cNvCxnSpPr>
          <p:nvPr/>
        </p:nvCxnSpPr>
        <p:spPr>
          <a:xfrm>
            <a:off x="869986" y="3397255"/>
            <a:ext cx="22744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直接箭头连接符 1030">
            <a:extLst>
              <a:ext uri="{FF2B5EF4-FFF2-40B4-BE49-F238E27FC236}">
                <a16:creationId xmlns:a16="http://schemas.microsoft.com/office/drawing/2014/main" id="{2ABB5F72-BC00-E7C2-AC01-16671ABD0AC9}"/>
              </a:ext>
            </a:extLst>
          </p:cNvPr>
          <p:cNvCxnSpPr>
            <a:cxnSpLocks/>
          </p:cNvCxnSpPr>
          <p:nvPr/>
        </p:nvCxnSpPr>
        <p:spPr>
          <a:xfrm flipH="1">
            <a:off x="3302341" y="3361773"/>
            <a:ext cx="294858" cy="758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箭头连接符 1032">
            <a:extLst>
              <a:ext uri="{FF2B5EF4-FFF2-40B4-BE49-F238E27FC236}">
                <a16:creationId xmlns:a16="http://schemas.microsoft.com/office/drawing/2014/main" id="{AED12295-A674-03F7-0878-0AA978173F35}"/>
              </a:ext>
            </a:extLst>
          </p:cNvPr>
          <p:cNvCxnSpPr>
            <a:cxnSpLocks/>
          </p:cNvCxnSpPr>
          <p:nvPr/>
        </p:nvCxnSpPr>
        <p:spPr>
          <a:xfrm flipH="1">
            <a:off x="3302341" y="5039729"/>
            <a:ext cx="72182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接箭头连接符 1033">
            <a:extLst>
              <a:ext uri="{FF2B5EF4-FFF2-40B4-BE49-F238E27FC236}">
                <a16:creationId xmlns:a16="http://schemas.microsoft.com/office/drawing/2014/main" id="{5EA7282C-6F51-1C78-A7BE-902A938A662A}"/>
              </a:ext>
            </a:extLst>
          </p:cNvPr>
          <p:cNvCxnSpPr>
            <a:cxnSpLocks/>
          </p:cNvCxnSpPr>
          <p:nvPr/>
        </p:nvCxnSpPr>
        <p:spPr>
          <a:xfrm flipV="1">
            <a:off x="4024167" y="2144389"/>
            <a:ext cx="0" cy="2877379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接箭头连接符 1035">
            <a:extLst>
              <a:ext uri="{FF2B5EF4-FFF2-40B4-BE49-F238E27FC236}">
                <a16:creationId xmlns:a16="http://schemas.microsoft.com/office/drawing/2014/main" id="{69A0027D-333D-3BB4-A222-CD9150A7517B}"/>
              </a:ext>
            </a:extLst>
          </p:cNvPr>
          <p:cNvCxnSpPr>
            <a:cxnSpLocks/>
          </p:cNvCxnSpPr>
          <p:nvPr/>
        </p:nvCxnSpPr>
        <p:spPr>
          <a:xfrm>
            <a:off x="3594136" y="2144389"/>
            <a:ext cx="0" cy="1224968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直接箭头连接符 1040">
            <a:extLst>
              <a:ext uri="{FF2B5EF4-FFF2-40B4-BE49-F238E27FC236}">
                <a16:creationId xmlns:a16="http://schemas.microsoft.com/office/drawing/2014/main" id="{B1EBFDC0-7817-C243-94AB-47EF25FA55FE}"/>
              </a:ext>
            </a:extLst>
          </p:cNvPr>
          <p:cNvCxnSpPr>
            <a:cxnSpLocks/>
          </p:cNvCxnSpPr>
          <p:nvPr/>
        </p:nvCxnSpPr>
        <p:spPr>
          <a:xfrm>
            <a:off x="869986" y="2172287"/>
            <a:ext cx="0" cy="1224968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直接箭头连接符 1042">
            <a:extLst>
              <a:ext uri="{FF2B5EF4-FFF2-40B4-BE49-F238E27FC236}">
                <a16:creationId xmlns:a16="http://schemas.microsoft.com/office/drawing/2014/main" id="{F6A783B3-8B32-6938-0EC1-F482B9B0C423}"/>
              </a:ext>
            </a:extLst>
          </p:cNvPr>
          <p:cNvCxnSpPr>
            <a:cxnSpLocks/>
          </p:cNvCxnSpPr>
          <p:nvPr/>
        </p:nvCxnSpPr>
        <p:spPr>
          <a:xfrm>
            <a:off x="3302341" y="2162350"/>
            <a:ext cx="725331" cy="0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标题 15">
            <a:extLst>
              <a:ext uri="{FF2B5EF4-FFF2-40B4-BE49-F238E27FC236}">
                <a16:creationId xmlns:a16="http://schemas.microsoft.com/office/drawing/2014/main" id="{F8CC4C3F-AFE7-5094-5FF0-F0C1B6F3461C}"/>
              </a:ext>
            </a:extLst>
          </p:cNvPr>
          <p:cNvSpPr txBox="1">
            <a:spLocks/>
          </p:cNvSpPr>
          <p:nvPr/>
        </p:nvSpPr>
        <p:spPr>
          <a:xfrm>
            <a:off x="1398719" y="4171770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</a:p>
        </p:txBody>
      </p:sp>
      <p:sp>
        <p:nvSpPr>
          <p:cNvPr id="1049" name="标题 15">
            <a:extLst>
              <a:ext uri="{FF2B5EF4-FFF2-40B4-BE49-F238E27FC236}">
                <a16:creationId xmlns:a16="http://schemas.microsoft.com/office/drawing/2014/main" id="{509D6D5F-9AD3-6405-5567-B62B864E4118}"/>
              </a:ext>
            </a:extLst>
          </p:cNvPr>
          <p:cNvSpPr txBox="1">
            <a:spLocks/>
          </p:cNvSpPr>
          <p:nvPr/>
        </p:nvSpPr>
        <p:spPr>
          <a:xfrm>
            <a:off x="28605" y="1798335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</a:t>
            </a:r>
          </a:p>
        </p:txBody>
      </p:sp>
      <p:sp>
        <p:nvSpPr>
          <p:cNvPr id="1050" name="标题 15">
            <a:extLst>
              <a:ext uri="{FF2B5EF4-FFF2-40B4-BE49-F238E27FC236}">
                <a16:creationId xmlns:a16="http://schemas.microsoft.com/office/drawing/2014/main" id="{ED1A34E7-AFC3-253E-E35D-7F8A67E8871B}"/>
              </a:ext>
            </a:extLst>
          </p:cNvPr>
          <p:cNvSpPr txBox="1">
            <a:spLocks/>
          </p:cNvSpPr>
          <p:nvPr/>
        </p:nvSpPr>
        <p:spPr>
          <a:xfrm>
            <a:off x="2257051" y="2591425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</a:p>
        </p:txBody>
      </p:sp>
      <p:sp>
        <p:nvSpPr>
          <p:cNvPr id="1051" name="标题 15">
            <a:extLst>
              <a:ext uri="{FF2B5EF4-FFF2-40B4-BE49-F238E27FC236}">
                <a16:creationId xmlns:a16="http://schemas.microsoft.com/office/drawing/2014/main" id="{519E9483-CD0F-F875-CB78-DB6132A6E4D5}"/>
              </a:ext>
            </a:extLst>
          </p:cNvPr>
          <p:cNvSpPr txBox="1">
            <a:spLocks/>
          </p:cNvSpPr>
          <p:nvPr/>
        </p:nvSpPr>
        <p:spPr>
          <a:xfrm>
            <a:off x="3746326" y="1807591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</p:txBody>
      </p:sp>
      <p:sp>
        <p:nvSpPr>
          <p:cNvPr id="1052" name="矩形 1051">
            <a:extLst>
              <a:ext uri="{FF2B5EF4-FFF2-40B4-BE49-F238E27FC236}">
                <a16:creationId xmlns:a16="http://schemas.microsoft.com/office/drawing/2014/main" id="{81A1AE64-05E0-9AD8-99A6-8ABC8B1481F5}"/>
              </a:ext>
            </a:extLst>
          </p:cNvPr>
          <p:cNvSpPr/>
          <p:nvPr/>
        </p:nvSpPr>
        <p:spPr>
          <a:xfrm>
            <a:off x="5003436" y="3058981"/>
            <a:ext cx="2207974" cy="6207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LLMs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3" name="直接箭头连接符 1052">
            <a:extLst>
              <a:ext uri="{FF2B5EF4-FFF2-40B4-BE49-F238E27FC236}">
                <a16:creationId xmlns:a16="http://schemas.microsoft.com/office/drawing/2014/main" id="{1C5067F5-6D8D-0FC2-9E02-53DD376D7CE8}"/>
              </a:ext>
            </a:extLst>
          </p:cNvPr>
          <p:cNvCxnSpPr>
            <a:cxnSpLocks/>
            <a:stCxn id="1057" idx="0"/>
            <a:endCxn id="1052" idx="2"/>
          </p:cNvCxnSpPr>
          <p:nvPr/>
        </p:nvCxnSpPr>
        <p:spPr>
          <a:xfrm flipV="1">
            <a:off x="6107423" y="3679733"/>
            <a:ext cx="0" cy="105101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直接箭头连接符 1053">
            <a:extLst>
              <a:ext uri="{FF2B5EF4-FFF2-40B4-BE49-F238E27FC236}">
                <a16:creationId xmlns:a16="http://schemas.microsoft.com/office/drawing/2014/main" id="{3010178E-4A76-7B8F-A0DF-54DD1BF63D53}"/>
              </a:ext>
            </a:extLst>
          </p:cNvPr>
          <p:cNvCxnSpPr>
            <a:cxnSpLocks/>
            <a:stCxn id="1052" idx="0"/>
            <a:endCxn id="1056" idx="2"/>
          </p:cNvCxnSpPr>
          <p:nvPr/>
        </p:nvCxnSpPr>
        <p:spPr>
          <a:xfrm flipV="1">
            <a:off x="6107423" y="2472726"/>
            <a:ext cx="0" cy="58625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直接箭头连接符 1054">
            <a:extLst>
              <a:ext uri="{FF2B5EF4-FFF2-40B4-BE49-F238E27FC236}">
                <a16:creationId xmlns:a16="http://schemas.microsoft.com/office/drawing/2014/main" id="{016E806D-CEDD-3A36-34BA-195EF745FBC0}"/>
              </a:ext>
            </a:extLst>
          </p:cNvPr>
          <p:cNvCxnSpPr>
            <a:cxnSpLocks/>
            <a:endCxn id="1056" idx="1"/>
          </p:cNvCxnSpPr>
          <p:nvPr/>
        </p:nvCxnSpPr>
        <p:spPr>
          <a:xfrm>
            <a:off x="4385290" y="2162350"/>
            <a:ext cx="61814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6" name="矩形 1055">
            <a:extLst>
              <a:ext uri="{FF2B5EF4-FFF2-40B4-BE49-F238E27FC236}">
                <a16:creationId xmlns:a16="http://schemas.microsoft.com/office/drawing/2014/main" id="{95BD584D-86BE-FA76-F3AE-530CD58F7EB6}"/>
              </a:ext>
            </a:extLst>
          </p:cNvPr>
          <p:cNvSpPr/>
          <p:nvPr/>
        </p:nvSpPr>
        <p:spPr>
          <a:xfrm>
            <a:off x="5003436" y="1851974"/>
            <a:ext cx="2207974" cy="620752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</a:t>
            </a:r>
            <a:endParaRPr lang="zh-CN" altLang="en-US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7" name="矩形 1056">
            <a:extLst>
              <a:ext uri="{FF2B5EF4-FFF2-40B4-BE49-F238E27FC236}">
                <a16:creationId xmlns:a16="http://schemas.microsoft.com/office/drawing/2014/main" id="{1C622AA8-796A-C73B-7A02-940FC3EA787B}"/>
              </a:ext>
            </a:extLst>
          </p:cNvPr>
          <p:cNvSpPr/>
          <p:nvPr/>
        </p:nvSpPr>
        <p:spPr>
          <a:xfrm>
            <a:off x="5003439" y="4730750"/>
            <a:ext cx="2207968" cy="620751"/>
          </a:xfrm>
          <a:prstGeom prst="rect">
            <a:avLst/>
          </a:prstGeom>
          <a:noFill/>
          <a:ln w="38100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</a:t>
            </a:r>
            <a:endParaRPr lang="zh-CN" altLang="en-US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8" name="直接箭头连接符 1057">
            <a:extLst>
              <a:ext uri="{FF2B5EF4-FFF2-40B4-BE49-F238E27FC236}">
                <a16:creationId xmlns:a16="http://schemas.microsoft.com/office/drawing/2014/main" id="{7E73BA73-5518-C8F5-428B-7860C7AF288D}"/>
              </a:ext>
            </a:extLst>
          </p:cNvPr>
          <p:cNvCxnSpPr>
            <a:cxnSpLocks/>
            <a:endCxn id="1057" idx="1"/>
          </p:cNvCxnSpPr>
          <p:nvPr/>
        </p:nvCxnSpPr>
        <p:spPr>
          <a:xfrm>
            <a:off x="4385290" y="5039729"/>
            <a:ext cx="618149" cy="1397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接箭头连接符 1058">
            <a:extLst>
              <a:ext uri="{FF2B5EF4-FFF2-40B4-BE49-F238E27FC236}">
                <a16:creationId xmlns:a16="http://schemas.microsoft.com/office/drawing/2014/main" id="{3154F30F-B06B-EABB-C5B8-A391EAFB1CF2}"/>
              </a:ext>
            </a:extLst>
          </p:cNvPr>
          <p:cNvCxnSpPr>
            <a:cxnSpLocks/>
          </p:cNvCxnSpPr>
          <p:nvPr/>
        </p:nvCxnSpPr>
        <p:spPr>
          <a:xfrm flipV="1">
            <a:off x="4386766" y="2162350"/>
            <a:ext cx="0" cy="2877379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0" name="矩形: 圆角 1059">
            <a:extLst>
              <a:ext uri="{FF2B5EF4-FFF2-40B4-BE49-F238E27FC236}">
                <a16:creationId xmlns:a16="http://schemas.microsoft.com/office/drawing/2014/main" id="{FECCFA2E-78DD-03A3-A57A-6BCD18567A2D}"/>
              </a:ext>
            </a:extLst>
          </p:cNvPr>
          <p:cNvSpPr/>
          <p:nvPr/>
        </p:nvSpPr>
        <p:spPr>
          <a:xfrm>
            <a:off x="4677398" y="1596076"/>
            <a:ext cx="3032759" cy="2330229"/>
          </a:xfrm>
          <a:prstGeom prst="round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1" name="直接箭头连接符 1060">
            <a:extLst>
              <a:ext uri="{FF2B5EF4-FFF2-40B4-BE49-F238E27FC236}">
                <a16:creationId xmlns:a16="http://schemas.microsoft.com/office/drawing/2014/main" id="{2C2A0FA6-AEAD-B1DF-549B-8315CD2627EF}"/>
              </a:ext>
            </a:extLst>
          </p:cNvPr>
          <p:cNvCxnSpPr>
            <a:cxnSpLocks/>
          </p:cNvCxnSpPr>
          <p:nvPr/>
        </p:nvCxnSpPr>
        <p:spPr>
          <a:xfrm>
            <a:off x="4775992" y="3397255"/>
            <a:ext cx="22744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直接箭头连接符 1061">
            <a:extLst>
              <a:ext uri="{FF2B5EF4-FFF2-40B4-BE49-F238E27FC236}">
                <a16:creationId xmlns:a16="http://schemas.microsoft.com/office/drawing/2014/main" id="{0344FB77-E076-10C0-1A00-9292B1203931}"/>
              </a:ext>
            </a:extLst>
          </p:cNvPr>
          <p:cNvCxnSpPr>
            <a:cxnSpLocks/>
          </p:cNvCxnSpPr>
          <p:nvPr/>
        </p:nvCxnSpPr>
        <p:spPr>
          <a:xfrm flipH="1">
            <a:off x="7208347" y="3361773"/>
            <a:ext cx="294858" cy="758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接箭头连接符 1062">
            <a:extLst>
              <a:ext uri="{FF2B5EF4-FFF2-40B4-BE49-F238E27FC236}">
                <a16:creationId xmlns:a16="http://schemas.microsoft.com/office/drawing/2014/main" id="{5D8A0627-F714-77FE-D899-8EDA54503AA3}"/>
              </a:ext>
            </a:extLst>
          </p:cNvPr>
          <p:cNvCxnSpPr>
            <a:cxnSpLocks/>
          </p:cNvCxnSpPr>
          <p:nvPr/>
        </p:nvCxnSpPr>
        <p:spPr>
          <a:xfrm flipH="1">
            <a:off x="7208347" y="5039729"/>
            <a:ext cx="72182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接箭头连接符 1063">
            <a:extLst>
              <a:ext uri="{FF2B5EF4-FFF2-40B4-BE49-F238E27FC236}">
                <a16:creationId xmlns:a16="http://schemas.microsoft.com/office/drawing/2014/main" id="{A7424AE0-EBF1-47F3-BA85-752304A15374}"/>
              </a:ext>
            </a:extLst>
          </p:cNvPr>
          <p:cNvCxnSpPr>
            <a:cxnSpLocks/>
          </p:cNvCxnSpPr>
          <p:nvPr/>
        </p:nvCxnSpPr>
        <p:spPr>
          <a:xfrm flipV="1">
            <a:off x="7930173" y="2144389"/>
            <a:ext cx="0" cy="2877379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直接箭头连接符 1064">
            <a:extLst>
              <a:ext uri="{FF2B5EF4-FFF2-40B4-BE49-F238E27FC236}">
                <a16:creationId xmlns:a16="http://schemas.microsoft.com/office/drawing/2014/main" id="{366F4A33-D748-7911-C6F5-22ED5FD44833}"/>
              </a:ext>
            </a:extLst>
          </p:cNvPr>
          <p:cNvCxnSpPr>
            <a:cxnSpLocks/>
          </p:cNvCxnSpPr>
          <p:nvPr/>
        </p:nvCxnSpPr>
        <p:spPr>
          <a:xfrm>
            <a:off x="7500142" y="2144389"/>
            <a:ext cx="0" cy="1224968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直接箭头连接符 1065">
            <a:extLst>
              <a:ext uri="{FF2B5EF4-FFF2-40B4-BE49-F238E27FC236}">
                <a16:creationId xmlns:a16="http://schemas.microsoft.com/office/drawing/2014/main" id="{255F6C63-24A6-72B4-FB5E-360D90A50E29}"/>
              </a:ext>
            </a:extLst>
          </p:cNvPr>
          <p:cNvCxnSpPr>
            <a:cxnSpLocks/>
          </p:cNvCxnSpPr>
          <p:nvPr/>
        </p:nvCxnSpPr>
        <p:spPr>
          <a:xfrm>
            <a:off x="4775992" y="2172287"/>
            <a:ext cx="0" cy="1224968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接箭头连接符 1066">
            <a:extLst>
              <a:ext uri="{FF2B5EF4-FFF2-40B4-BE49-F238E27FC236}">
                <a16:creationId xmlns:a16="http://schemas.microsoft.com/office/drawing/2014/main" id="{820A8AD2-A36A-2978-B648-84B67816B8D1}"/>
              </a:ext>
            </a:extLst>
          </p:cNvPr>
          <p:cNvCxnSpPr>
            <a:cxnSpLocks/>
          </p:cNvCxnSpPr>
          <p:nvPr/>
        </p:nvCxnSpPr>
        <p:spPr>
          <a:xfrm>
            <a:off x="7208347" y="2162350"/>
            <a:ext cx="725331" cy="0"/>
          </a:xfrm>
          <a:prstGeom prst="straightConnector1">
            <a:avLst/>
          </a:prstGeom>
          <a:ln w="381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标题 15">
            <a:extLst>
              <a:ext uri="{FF2B5EF4-FFF2-40B4-BE49-F238E27FC236}">
                <a16:creationId xmlns:a16="http://schemas.microsoft.com/office/drawing/2014/main" id="{E171795F-22A1-FC7C-A213-7CEF3E3A2F9F}"/>
              </a:ext>
            </a:extLst>
          </p:cNvPr>
          <p:cNvSpPr txBox="1">
            <a:spLocks/>
          </p:cNvSpPr>
          <p:nvPr/>
        </p:nvSpPr>
        <p:spPr>
          <a:xfrm>
            <a:off x="5304725" y="4171770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</a:p>
        </p:txBody>
      </p:sp>
      <p:sp>
        <p:nvSpPr>
          <p:cNvPr id="1069" name="标题 15">
            <a:extLst>
              <a:ext uri="{FF2B5EF4-FFF2-40B4-BE49-F238E27FC236}">
                <a16:creationId xmlns:a16="http://schemas.microsoft.com/office/drawing/2014/main" id="{522649D1-2490-5CD8-1B05-046B1064E15B}"/>
              </a:ext>
            </a:extLst>
          </p:cNvPr>
          <p:cNvSpPr txBox="1">
            <a:spLocks/>
          </p:cNvSpPr>
          <p:nvPr/>
        </p:nvSpPr>
        <p:spPr>
          <a:xfrm>
            <a:off x="6163057" y="2591425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</a:p>
        </p:txBody>
      </p:sp>
      <p:sp>
        <p:nvSpPr>
          <p:cNvPr id="1070" name="标题 15">
            <a:extLst>
              <a:ext uri="{FF2B5EF4-FFF2-40B4-BE49-F238E27FC236}">
                <a16:creationId xmlns:a16="http://schemas.microsoft.com/office/drawing/2014/main" id="{44B1FE3D-4413-B94C-8C60-37CD8776652C}"/>
              </a:ext>
            </a:extLst>
          </p:cNvPr>
          <p:cNvSpPr txBox="1">
            <a:spLocks/>
          </p:cNvSpPr>
          <p:nvPr/>
        </p:nvSpPr>
        <p:spPr>
          <a:xfrm>
            <a:off x="7699804" y="1807229"/>
            <a:ext cx="1140155" cy="344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</a:p>
        </p:txBody>
      </p:sp>
      <p:sp>
        <p:nvSpPr>
          <p:cNvPr id="1071" name="矩形 1070">
            <a:extLst>
              <a:ext uri="{FF2B5EF4-FFF2-40B4-BE49-F238E27FC236}">
                <a16:creationId xmlns:a16="http://schemas.microsoft.com/office/drawing/2014/main" id="{7D08AC98-2A81-D909-22A3-EFDF01267C15}"/>
              </a:ext>
            </a:extLst>
          </p:cNvPr>
          <p:cNvSpPr/>
          <p:nvPr/>
        </p:nvSpPr>
        <p:spPr>
          <a:xfrm>
            <a:off x="8428923" y="2052829"/>
            <a:ext cx="3488252" cy="3448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71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zh-CN" altLang="en-US"/>
              <a:t>实验结果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19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A6DAD-AB98-77BE-7E45-D897FFD564AC}"/>
              </a:ext>
            </a:extLst>
          </p:cNvPr>
          <p:cNvSpPr txBox="1"/>
          <p:nvPr/>
        </p:nvSpPr>
        <p:spPr>
          <a:xfrm>
            <a:off x="28605" y="6014128"/>
            <a:ext cx="12103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Yan Z, Zhou H, Pei J, et al. Hierarchical and Collaborative LLM-Based Control for Multi-UAV Motion and Communication in Integrated Terrestrial and Non-Terrestrial Networks[C]//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ICML 2025 Workshop 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 Machine Learning for Wireless Communication and Networks (ML4Wireless).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14AF51-F873-F02D-425F-43BF2A5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68" y="1421983"/>
            <a:ext cx="4143009" cy="668030"/>
          </a:xfrm>
          <a:prstGeom prst="rect">
            <a:avLst/>
          </a:prstGeom>
        </p:spPr>
      </p:pic>
      <p:sp>
        <p:nvSpPr>
          <p:cNvPr id="7" name="标题 15">
            <a:extLst>
              <a:ext uri="{FF2B5EF4-FFF2-40B4-BE49-F238E27FC236}">
                <a16:creationId xmlns:a16="http://schemas.microsoft.com/office/drawing/2014/main" id="{36FF0203-FC21-71B0-1CF3-8B6DF6B7B881}"/>
              </a:ext>
            </a:extLst>
          </p:cNvPr>
          <p:cNvSpPr txBox="1">
            <a:spLocks/>
          </p:cNvSpPr>
          <p:nvPr/>
        </p:nvSpPr>
        <p:spPr>
          <a:xfrm>
            <a:off x="486968" y="794153"/>
            <a:ext cx="4143009" cy="668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Transportation Reward</a:t>
            </a:r>
          </a:p>
        </p:txBody>
      </p:sp>
      <p:sp>
        <p:nvSpPr>
          <p:cNvPr id="8" name="标题 15">
            <a:extLst>
              <a:ext uri="{FF2B5EF4-FFF2-40B4-BE49-F238E27FC236}">
                <a16:creationId xmlns:a16="http://schemas.microsoft.com/office/drawing/2014/main" id="{3E77A285-C5CA-B550-304C-E080DFA4A58C}"/>
              </a:ext>
            </a:extLst>
          </p:cNvPr>
          <p:cNvSpPr txBox="1">
            <a:spLocks/>
          </p:cNvSpPr>
          <p:nvPr/>
        </p:nvSpPr>
        <p:spPr>
          <a:xfrm>
            <a:off x="424503" y="3516809"/>
            <a:ext cx="4143009" cy="668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Communications Reward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5AC57A-21FA-B78F-DE29-6FD40719F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03" y="4184477"/>
            <a:ext cx="4125335" cy="5828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4F8E14-54F7-07F9-925F-2D13248D7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149" y="933449"/>
            <a:ext cx="6286735" cy="51837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ECFFA27-D8F5-2E6A-9E2D-91B0C083C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68" y="4715457"/>
            <a:ext cx="4162419" cy="10877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3BE7DB-808F-D062-CF75-77EE21020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34" y="2131031"/>
            <a:ext cx="3748871" cy="15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8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42389" y="196273"/>
            <a:ext cx="2461029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汇报提纲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0251B6F-B755-4C4E-A695-08D27EA78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FE7E08-9B38-AD10-5129-40108ED10E92}"/>
              </a:ext>
            </a:extLst>
          </p:cNvPr>
          <p:cNvGrpSpPr/>
          <p:nvPr/>
        </p:nvGrpSpPr>
        <p:grpSpPr>
          <a:xfrm>
            <a:off x="3945721" y="2040730"/>
            <a:ext cx="6873443" cy="3332469"/>
            <a:chOff x="3440624" y="1744639"/>
            <a:chExt cx="6873443" cy="333246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A6D1CC1-6776-4C28-B435-CBDE8FC94CE3}"/>
                </a:ext>
              </a:extLst>
            </p:cNvPr>
            <p:cNvGrpSpPr/>
            <p:nvPr/>
          </p:nvGrpSpPr>
          <p:grpSpPr>
            <a:xfrm>
              <a:off x="3440624" y="1744640"/>
              <a:ext cx="6873443" cy="3332468"/>
              <a:chOff x="-2765213" y="2423583"/>
              <a:chExt cx="5639202" cy="268643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E165B5D-C5AB-4DE8-9E9A-694365BEBBC5}"/>
                  </a:ext>
                </a:extLst>
              </p:cNvPr>
              <p:cNvGrpSpPr/>
              <p:nvPr/>
            </p:nvGrpSpPr>
            <p:grpSpPr>
              <a:xfrm>
                <a:off x="-2765213" y="2423583"/>
                <a:ext cx="5467870" cy="514774"/>
                <a:chOff x="-2765213" y="2423583"/>
                <a:chExt cx="5467870" cy="514774"/>
              </a:xfrm>
            </p:grpSpPr>
            <p:sp>
              <p:nvSpPr>
                <p:cNvPr id="35" name="菱形 34">
                  <a:extLst>
                    <a:ext uri="{FF2B5EF4-FFF2-40B4-BE49-F238E27FC236}">
                      <a16:creationId xmlns:a16="http://schemas.microsoft.com/office/drawing/2014/main" id="{B8B7B72A-5DE9-44A4-B6F2-76C3663F0FC3}"/>
                    </a:ext>
                  </a:extLst>
                </p:cNvPr>
                <p:cNvSpPr/>
                <p:nvPr/>
              </p:nvSpPr>
              <p:spPr>
                <a:xfrm>
                  <a:off x="-2765213" y="2423583"/>
                  <a:ext cx="514774" cy="514774"/>
                </a:xfrm>
                <a:prstGeom prst="diamond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A9DA0F3-2055-4FBE-813E-84118C958604}"/>
                    </a:ext>
                  </a:extLst>
                </p:cNvPr>
                <p:cNvSpPr txBox="1"/>
                <p:nvPr/>
              </p:nvSpPr>
              <p:spPr>
                <a:xfrm>
                  <a:off x="-2057404" y="2441453"/>
                  <a:ext cx="4760061" cy="446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b="1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研究背景与意义</a:t>
                  </a:r>
                  <a:endParaRPr lang="zh-CN" altLang="en-US" sz="3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45E3F55-0C57-41B3-BEF8-0B40965996F7}"/>
                  </a:ext>
                </a:extLst>
              </p:cNvPr>
              <p:cNvGrpSpPr/>
              <p:nvPr/>
            </p:nvGrpSpPr>
            <p:grpSpPr>
              <a:xfrm>
                <a:off x="-2765213" y="3147471"/>
                <a:ext cx="5459994" cy="514774"/>
                <a:chOff x="-2765213" y="3067037"/>
                <a:chExt cx="5459994" cy="514774"/>
              </a:xfrm>
            </p:grpSpPr>
            <p:sp>
              <p:nvSpPr>
                <p:cNvPr id="33" name="菱形 32">
                  <a:extLst>
                    <a:ext uri="{FF2B5EF4-FFF2-40B4-BE49-F238E27FC236}">
                      <a16:creationId xmlns:a16="http://schemas.microsoft.com/office/drawing/2014/main" id="{3712EDB1-1D4B-4ABE-B347-18EB02D7810D}"/>
                    </a:ext>
                  </a:extLst>
                </p:cNvPr>
                <p:cNvSpPr/>
                <p:nvPr/>
              </p:nvSpPr>
              <p:spPr>
                <a:xfrm>
                  <a:off x="-2765213" y="3067037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25584A5B-1507-435F-BE63-D9019D6E6705}"/>
                    </a:ext>
                  </a:extLst>
                </p:cNvPr>
                <p:cNvSpPr txBox="1"/>
                <p:nvPr/>
              </p:nvSpPr>
              <p:spPr>
                <a:xfrm>
                  <a:off x="-2065279" y="3095735"/>
                  <a:ext cx="4760060" cy="446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3000" b="1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多智能体通信协议</a:t>
                  </a:r>
                  <a:endPara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00130E69-3240-4EA2-BE59-C1E5DA1E2509}"/>
                  </a:ext>
                </a:extLst>
              </p:cNvPr>
              <p:cNvGrpSpPr/>
              <p:nvPr/>
            </p:nvGrpSpPr>
            <p:grpSpPr>
              <a:xfrm>
                <a:off x="-2765213" y="3871359"/>
                <a:ext cx="5639202" cy="514774"/>
                <a:chOff x="-2765213" y="3710491"/>
                <a:chExt cx="5639202" cy="514774"/>
              </a:xfrm>
            </p:grpSpPr>
            <p:sp>
              <p:nvSpPr>
                <p:cNvPr id="31" name="菱形 30">
                  <a:extLst>
                    <a:ext uri="{FF2B5EF4-FFF2-40B4-BE49-F238E27FC236}">
                      <a16:creationId xmlns:a16="http://schemas.microsoft.com/office/drawing/2014/main" id="{F23DE959-79CB-461C-B259-C378BF82838F}"/>
                    </a:ext>
                  </a:extLst>
                </p:cNvPr>
                <p:cNvSpPr/>
                <p:nvPr/>
              </p:nvSpPr>
              <p:spPr>
                <a:xfrm>
                  <a:off x="-2765213" y="3710491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3394391-12AD-4D53-91AB-0CA105628FC8}"/>
                    </a:ext>
                  </a:extLst>
                </p:cNvPr>
                <p:cNvSpPr txBox="1"/>
                <p:nvPr/>
              </p:nvSpPr>
              <p:spPr>
                <a:xfrm>
                  <a:off x="-2065279" y="3756405"/>
                  <a:ext cx="4939268" cy="446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3000" b="1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多智能体研究工作</a:t>
                  </a:r>
                  <a:endParaRPr lang="en-US" altLang="zh-CN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10FA2B56-D14F-450D-AAD4-072D1BD9DD57}"/>
                  </a:ext>
                </a:extLst>
              </p:cNvPr>
              <p:cNvGrpSpPr/>
              <p:nvPr/>
            </p:nvGrpSpPr>
            <p:grpSpPr>
              <a:xfrm>
                <a:off x="-2765213" y="4595247"/>
                <a:ext cx="5107387" cy="514774"/>
                <a:chOff x="-2765213" y="4353945"/>
                <a:chExt cx="5107387" cy="514774"/>
              </a:xfrm>
            </p:grpSpPr>
            <p:sp>
              <p:nvSpPr>
                <p:cNvPr id="29" name="菱形 28">
                  <a:extLst>
                    <a:ext uri="{FF2B5EF4-FFF2-40B4-BE49-F238E27FC236}">
                      <a16:creationId xmlns:a16="http://schemas.microsoft.com/office/drawing/2014/main" id="{6B2EF1E5-8B42-4C2A-A75B-59385371FEDE}"/>
                    </a:ext>
                  </a:extLst>
                </p:cNvPr>
                <p:cNvSpPr/>
                <p:nvPr/>
              </p:nvSpPr>
              <p:spPr>
                <a:xfrm>
                  <a:off x="-2765213" y="4353945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74B09DD-DC75-4AA9-B74C-809B627984C3}"/>
                    </a:ext>
                  </a:extLst>
                </p:cNvPr>
                <p:cNvSpPr txBox="1"/>
                <p:nvPr/>
              </p:nvSpPr>
              <p:spPr>
                <a:xfrm>
                  <a:off x="-2057404" y="4353945"/>
                  <a:ext cx="4399578" cy="446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b="1" dirty="0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总结与探讨</a:t>
                  </a: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E6E5EE-AAFE-4BB5-86D5-B398C84A3D75}"/>
                </a:ext>
              </a:extLst>
            </p:cNvPr>
            <p:cNvGrpSpPr/>
            <p:nvPr/>
          </p:nvGrpSpPr>
          <p:grpSpPr>
            <a:xfrm>
              <a:off x="3440624" y="1744639"/>
              <a:ext cx="627442" cy="2434502"/>
              <a:chOff x="-2765213" y="2423583"/>
              <a:chExt cx="514774" cy="1962550"/>
            </a:xfrm>
          </p:grpSpPr>
          <p:sp>
            <p:nvSpPr>
              <p:cNvPr id="48" name="菱形 47">
                <a:extLst>
                  <a:ext uri="{FF2B5EF4-FFF2-40B4-BE49-F238E27FC236}">
                    <a16:creationId xmlns:a16="http://schemas.microsoft.com/office/drawing/2014/main" id="{9F782E32-7C13-4D7F-864B-3D0BF8C46671}"/>
                  </a:ext>
                </a:extLst>
              </p:cNvPr>
              <p:cNvSpPr/>
              <p:nvPr/>
            </p:nvSpPr>
            <p:spPr>
              <a:xfrm>
                <a:off x="-2765213" y="2423583"/>
                <a:ext cx="514774" cy="514774"/>
              </a:xfrm>
              <a:prstGeom prst="diamond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0796BB10-F56B-4BBD-9B1D-2323D691F43A}"/>
                  </a:ext>
                </a:extLst>
              </p:cNvPr>
              <p:cNvSpPr/>
              <p:nvPr/>
            </p:nvSpPr>
            <p:spPr>
              <a:xfrm>
                <a:off x="-2765213" y="3147471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菱形 43">
                <a:extLst>
                  <a:ext uri="{FF2B5EF4-FFF2-40B4-BE49-F238E27FC236}">
                    <a16:creationId xmlns:a16="http://schemas.microsoft.com/office/drawing/2014/main" id="{74174302-24DE-43D8-99FB-AD1D47146AB1}"/>
                  </a:ext>
                </a:extLst>
              </p:cNvPr>
              <p:cNvSpPr/>
              <p:nvPr/>
            </p:nvSpPr>
            <p:spPr>
              <a:xfrm>
                <a:off x="-2765213" y="3871359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en-US" altLang="zh-CN"/>
              <a:t>EX-1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20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4A277-2AB9-0724-F935-562FED08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3472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CFA994-B293-4AF6-914B-921AAE3A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683"/>
          <a:stretch/>
        </p:blipFill>
        <p:spPr>
          <a:xfrm>
            <a:off x="6534727" y="0"/>
            <a:ext cx="5717025" cy="4447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FBAB6C3-DA3C-F4DE-1DB2-FBC64C5EB4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0" t="1759"/>
          <a:stretch/>
        </p:blipFill>
        <p:spPr>
          <a:xfrm>
            <a:off x="6534727" y="435829"/>
            <a:ext cx="5717025" cy="21774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B63AF2-DEBD-8F62-5AEE-4FB52993A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4727" y="3152022"/>
            <a:ext cx="5657273" cy="19600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D53CD9-3872-788F-7E0A-BD0D00B21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681" y="5112107"/>
            <a:ext cx="5660637" cy="120715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AA02393-18E0-2934-F3E8-FDD6404939D0}"/>
              </a:ext>
            </a:extLst>
          </p:cNvPr>
          <p:cNvSpPr/>
          <p:nvPr/>
        </p:nvSpPr>
        <p:spPr>
          <a:xfrm>
            <a:off x="1802674" y="49943"/>
            <a:ext cx="1262744" cy="1532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97B50E-239C-F3D8-4347-5AFECE5774A1}"/>
              </a:ext>
            </a:extLst>
          </p:cNvPr>
          <p:cNvSpPr/>
          <p:nvPr/>
        </p:nvSpPr>
        <p:spPr>
          <a:xfrm>
            <a:off x="8608422" y="1941500"/>
            <a:ext cx="3217817" cy="165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332A6F-CC01-A8F3-6C28-C8DE5D6F9377}"/>
              </a:ext>
            </a:extLst>
          </p:cNvPr>
          <p:cNvSpPr/>
          <p:nvPr/>
        </p:nvSpPr>
        <p:spPr>
          <a:xfrm>
            <a:off x="6529681" y="2430242"/>
            <a:ext cx="3217817" cy="1659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818809-712B-E0BF-0088-E10C9570676E}"/>
              </a:ext>
            </a:extLst>
          </p:cNvPr>
          <p:cNvSpPr/>
          <p:nvPr/>
        </p:nvSpPr>
        <p:spPr>
          <a:xfrm>
            <a:off x="6534034" y="5857063"/>
            <a:ext cx="3217817" cy="3782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522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7" y="35932"/>
            <a:ext cx="11821161" cy="1184365"/>
          </a:xfrm>
        </p:spPr>
        <p:txBody>
          <a:bodyPr>
            <a:noAutofit/>
          </a:bodyPr>
          <a:lstStyle/>
          <a:p>
            <a:r>
              <a:rPr lang="en-US" altLang="zh-CN" sz="2800"/>
              <a:t>Role-Adaptive LLM-Driven Yoked Navigation for Agentic Swarms</a:t>
            </a:r>
            <a:endParaRPr lang="zh-CN" altLang="en-US" sz="2800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21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4E6829-E698-57D2-713C-C267768F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00" b="22060"/>
          <a:stretch/>
        </p:blipFill>
        <p:spPr>
          <a:xfrm>
            <a:off x="198580" y="1220297"/>
            <a:ext cx="8057145" cy="4887308"/>
          </a:xfrm>
          <a:prstGeom prst="rect">
            <a:avLst/>
          </a:prstGeom>
        </p:spPr>
      </p:pic>
      <p:sp>
        <p:nvSpPr>
          <p:cNvPr id="6" name="标题 15">
            <a:extLst>
              <a:ext uri="{FF2B5EF4-FFF2-40B4-BE49-F238E27FC236}">
                <a16:creationId xmlns:a16="http://schemas.microsoft.com/office/drawing/2014/main" id="{6D801553-2B9A-E512-02BB-F46A1BE7FA7C}"/>
              </a:ext>
            </a:extLst>
          </p:cNvPr>
          <p:cNvSpPr txBox="1">
            <a:spLocks/>
          </p:cNvSpPr>
          <p:nvPr/>
        </p:nvSpPr>
        <p:spPr>
          <a:xfrm>
            <a:off x="8384536" y="2118487"/>
            <a:ext cx="3267534" cy="2425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zh-CN" altLang="zh-CN" sz="2400" b="1" kern="120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多无人机在</a:t>
            </a:r>
            <a:r>
              <a:rPr lang="zh-CN" altLang="zh-CN" sz="2400" b="1" kern="120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规避</a:t>
            </a:r>
            <a:r>
              <a:rPr lang="zh-CN" altLang="zh-CN" sz="2400" b="1" kern="120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敌人、躲</a:t>
            </a:r>
            <a:r>
              <a:rPr lang="zh-CN" altLang="zh-CN" sz="2400" b="1" kern="120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避障</a:t>
            </a:r>
            <a:r>
              <a:rPr lang="zh-CN" altLang="zh-CN" sz="2400" b="1" kern="120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碍的同时高效</a:t>
            </a:r>
            <a:r>
              <a:rPr lang="zh-CN" altLang="zh-CN" sz="2400" b="1" kern="120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覆盖</a:t>
            </a:r>
            <a:r>
              <a:rPr lang="zh-CN" altLang="zh-CN" sz="2400" b="1" kern="120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多个目标区域</a:t>
            </a:r>
            <a:endParaRPr lang="zh-CN" altLang="zh-CN" sz="240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E09FDB-9F20-258D-424E-8F77DE40130E}"/>
              </a:ext>
            </a:extLst>
          </p:cNvPr>
          <p:cNvSpPr txBox="1"/>
          <p:nvPr/>
        </p:nvSpPr>
        <p:spPr>
          <a:xfrm>
            <a:off x="0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Wang Z, Li R, Li S, et al. RALLY: Role-Adaptive LLM-Driven Yoked Navigation for Agentic UAV Swarms[J]. arXiv preprint arXiv:2507. 01378, 2025.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06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203200"/>
            <a:ext cx="11577321" cy="73024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3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Stage LLM-Based Consensus Inference</a:t>
            </a:r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22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077509-324C-7C33-3334-295FDF78337E}"/>
              </a:ext>
            </a:extLst>
          </p:cNvPr>
          <p:cNvSpPr txBox="1"/>
          <p:nvPr/>
        </p:nvSpPr>
        <p:spPr>
          <a:xfrm>
            <a:off x="0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Wang Z, Li R, Li S, et al. RALLY: Role-Adaptive LLM-Driven Yoked Navigation for Agentic UAV Swarms[J]. arXiv preprint arXiv:2507. 01378, 2025.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B2AECC-2BF9-8D2B-2754-C5FF32BF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597" y="1512778"/>
            <a:ext cx="8428402" cy="448792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AA3B499F-CF41-C0E8-71F3-40290C7B0449}"/>
              </a:ext>
            </a:extLst>
          </p:cNvPr>
          <p:cNvGrpSpPr/>
          <p:nvPr/>
        </p:nvGrpSpPr>
        <p:grpSpPr>
          <a:xfrm>
            <a:off x="154528" y="1350343"/>
            <a:ext cx="3715605" cy="4922882"/>
            <a:chOff x="8476395" y="1245283"/>
            <a:chExt cx="3715605" cy="4922882"/>
          </a:xfrm>
        </p:grpSpPr>
        <p:sp>
          <p:nvSpPr>
            <p:cNvPr id="6" name="标题 15">
              <a:extLst>
                <a:ext uri="{FF2B5EF4-FFF2-40B4-BE49-F238E27FC236}">
                  <a16:creationId xmlns:a16="http://schemas.microsoft.com/office/drawing/2014/main" id="{6CB11171-E199-64D0-9617-B47D7AB4A32C}"/>
                </a:ext>
              </a:extLst>
            </p:cNvPr>
            <p:cNvSpPr txBox="1">
              <a:spLocks/>
            </p:cNvSpPr>
            <p:nvPr/>
          </p:nvSpPr>
          <p:spPr>
            <a:xfrm>
              <a:off x="8476395" y="1245283"/>
              <a:ext cx="3549750" cy="5847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457200" indent="-45720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Char char="u"/>
                <a:defRPr sz="2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+mj-cs"/>
                </a:defRPr>
              </a:lvl1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en-US" altLang="zh-CN" sz="2400" b="1">
                  <a:solidFill>
                    <a:srgbClr val="2038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Stage 1</a:t>
              </a:r>
              <a:r>
                <a:rPr lang="zh-CN" altLang="en-US" sz="2400" b="1">
                  <a:solidFill>
                    <a:srgbClr val="2038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：本地意图生成</a:t>
              </a:r>
              <a:endPara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标题 15">
              <a:extLst>
                <a:ext uri="{FF2B5EF4-FFF2-40B4-BE49-F238E27FC236}">
                  <a16:creationId xmlns:a16="http://schemas.microsoft.com/office/drawing/2014/main" id="{5F632043-3BC9-27BA-ABE3-0FB7CDF545E8}"/>
                </a:ext>
              </a:extLst>
            </p:cNvPr>
            <p:cNvSpPr txBox="1">
              <a:spLocks/>
            </p:cNvSpPr>
            <p:nvPr/>
          </p:nvSpPr>
          <p:spPr>
            <a:xfrm>
              <a:off x="8483551" y="3573029"/>
              <a:ext cx="3549750" cy="5847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457200" indent="-45720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Wingdings" panose="05000000000000000000" pitchFamily="2" charset="2"/>
                <a:buChar char="u"/>
                <a:defRPr sz="2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+mj-cs"/>
                </a:defRPr>
              </a:lvl1pPr>
            </a:lstStyle>
            <a:p>
              <a:pPr marL="0" indent="0" algn="just">
                <a:lnSpc>
                  <a:spcPct val="150000"/>
                </a:lnSpc>
                <a:buNone/>
              </a:pPr>
              <a:r>
                <a:rPr lang="en-US" altLang="zh-CN" sz="2400" b="1">
                  <a:solidFill>
                    <a:srgbClr val="2038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Stage 2</a:t>
              </a:r>
              <a:r>
                <a:rPr lang="zh-CN" altLang="en-US" sz="2400" b="1">
                  <a:solidFill>
                    <a:srgbClr val="2038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：邻域共识推理</a:t>
              </a:r>
              <a:endPara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A3D505A-F0ED-BC82-CCAD-ACB156B0F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3451" y="1842933"/>
              <a:ext cx="3409950" cy="46793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758367C-31D7-3685-CD39-9F9C3C3CF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551" y="4145760"/>
              <a:ext cx="3549750" cy="29363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91C2DFE-36AE-51F6-7693-DBE17BC8D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2334"/>
            <a:stretch/>
          </p:blipFill>
          <p:spPr>
            <a:xfrm>
              <a:off x="8476395" y="4450239"/>
              <a:ext cx="3715605" cy="171792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78C9D6B-AD1B-C090-8757-CFB36B9CE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23123" y="2302728"/>
              <a:ext cx="3535995" cy="1082322"/>
            </a:xfrm>
            <a:prstGeom prst="rect">
              <a:avLst/>
            </a:prstGeom>
          </p:spPr>
        </p:pic>
      </p:grpSp>
      <p:sp>
        <p:nvSpPr>
          <p:cNvPr id="2" name="标题 15">
            <a:extLst>
              <a:ext uri="{FF2B5EF4-FFF2-40B4-BE49-F238E27FC236}">
                <a16:creationId xmlns:a16="http://schemas.microsoft.com/office/drawing/2014/main" id="{D6320E9C-69ED-52BD-3B09-7FD3E8EA672F}"/>
              </a:ext>
            </a:extLst>
          </p:cNvPr>
          <p:cNvSpPr txBox="1">
            <a:spLocks/>
          </p:cNvSpPr>
          <p:nvPr/>
        </p:nvSpPr>
        <p:spPr>
          <a:xfrm>
            <a:off x="4668208" y="879160"/>
            <a:ext cx="6063392" cy="5878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Ø"/>
            </a:pPr>
            <a:r>
              <a:rPr lang="zh-CN" altLang="en-US" sz="2400" b="1" kern="120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感知：任务理解、环境感知、信息交互</a:t>
            </a:r>
            <a:endParaRPr lang="zh-CN" altLang="zh-CN" sz="2400">
              <a:solidFill>
                <a:srgbClr val="C00000"/>
              </a:soli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79780A-8F1D-5877-AEC4-3C3399A349A3}"/>
              </a:ext>
            </a:extLst>
          </p:cNvPr>
          <p:cNvSpPr/>
          <p:nvPr/>
        </p:nvSpPr>
        <p:spPr>
          <a:xfrm>
            <a:off x="6688183" y="2230137"/>
            <a:ext cx="4955177" cy="1776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D57FA83-36F9-48C3-F570-4342755734F4}"/>
              </a:ext>
            </a:extLst>
          </p:cNvPr>
          <p:cNvSpPr/>
          <p:nvPr/>
        </p:nvSpPr>
        <p:spPr>
          <a:xfrm>
            <a:off x="4014878" y="2407788"/>
            <a:ext cx="1271226" cy="1776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284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203200"/>
            <a:ext cx="11577321" cy="730249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3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Stage LLM-Based Consensus Inference</a:t>
            </a:r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23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077509-324C-7C33-3334-295FDF78337E}"/>
              </a:ext>
            </a:extLst>
          </p:cNvPr>
          <p:cNvSpPr txBox="1"/>
          <p:nvPr/>
        </p:nvSpPr>
        <p:spPr>
          <a:xfrm>
            <a:off x="0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Wang Z, Li R, Li S, et al. RALLY: Role-Adaptive LLM-Driven Yoked Navigation for Agentic UAV Swarms[J]. arXiv preprint arXiv:2507. 01378, 2025.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B2AECC-2BF9-8D2B-2754-C5FF32BF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3" y="1150042"/>
            <a:ext cx="8268598" cy="4402829"/>
          </a:xfrm>
          <a:prstGeom prst="rect">
            <a:avLst/>
          </a:prstGeom>
        </p:spPr>
      </p:pic>
      <p:sp>
        <p:nvSpPr>
          <p:cNvPr id="6" name="标题 15">
            <a:extLst>
              <a:ext uri="{FF2B5EF4-FFF2-40B4-BE49-F238E27FC236}">
                <a16:creationId xmlns:a16="http://schemas.microsoft.com/office/drawing/2014/main" id="{6CB11171-E199-64D0-9617-B47D7AB4A32C}"/>
              </a:ext>
            </a:extLst>
          </p:cNvPr>
          <p:cNvSpPr txBox="1">
            <a:spLocks/>
          </p:cNvSpPr>
          <p:nvPr/>
        </p:nvSpPr>
        <p:spPr>
          <a:xfrm>
            <a:off x="8483550" y="920983"/>
            <a:ext cx="354975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 1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：本地意图生成</a:t>
            </a:r>
            <a:endParaRPr lang="en-US" altLang="zh-CN" sz="2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5">
            <a:extLst>
              <a:ext uri="{FF2B5EF4-FFF2-40B4-BE49-F238E27FC236}">
                <a16:creationId xmlns:a16="http://schemas.microsoft.com/office/drawing/2014/main" id="{5F632043-3BC9-27BA-ABE3-0FB7CDF545E8}"/>
              </a:ext>
            </a:extLst>
          </p:cNvPr>
          <p:cNvSpPr txBox="1">
            <a:spLocks/>
          </p:cNvSpPr>
          <p:nvPr/>
        </p:nvSpPr>
        <p:spPr>
          <a:xfrm>
            <a:off x="8483550" y="3194155"/>
            <a:ext cx="354975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 2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：邻域共识推理</a:t>
            </a:r>
            <a:endParaRPr lang="en-US" altLang="zh-CN" sz="2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3D505A-F0ED-BC82-CCAD-ACB156B0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1464059"/>
            <a:ext cx="3409950" cy="4679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58367C-31D7-3685-CD39-9F9C3C3CF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550" y="3766886"/>
            <a:ext cx="3549750" cy="2936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1C2DFE-36AE-51F6-7693-DBE17BC8D2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34"/>
          <a:stretch/>
        </p:blipFill>
        <p:spPr>
          <a:xfrm>
            <a:off x="8476394" y="4071365"/>
            <a:ext cx="3715605" cy="17179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78C9D6B-AD1B-C090-8757-CFB36B9CE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122" y="1923854"/>
            <a:ext cx="3535995" cy="1082322"/>
          </a:xfrm>
          <a:prstGeom prst="rect">
            <a:avLst/>
          </a:prstGeom>
        </p:spPr>
      </p:pic>
      <p:sp>
        <p:nvSpPr>
          <p:cNvPr id="17" name="标题 15">
            <a:extLst>
              <a:ext uri="{FF2B5EF4-FFF2-40B4-BE49-F238E27FC236}">
                <a16:creationId xmlns:a16="http://schemas.microsoft.com/office/drawing/2014/main" id="{85271F42-669D-E1DF-AD37-69A2DB1EFF6E}"/>
              </a:ext>
            </a:extLst>
          </p:cNvPr>
          <p:cNvSpPr txBox="1">
            <a:spLocks/>
          </p:cNvSpPr>
          <p:nvPr/>
        </p:nvSpPr>
        <p:spPr>
          <a:xfrm>
            <a:off x="561935" y="5637963"/>
            <a:ext cx="7257233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zh-CN" altLang="zh-CN" sz="1800" b="1" kern="120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实现多无人机在规避敌人、躲避障碍的同时高效覆盖多个目标区域</a:t>
            </a:r>
            <a:endParaRPr lang="zh-CN" altLang="zh-CN" sz="1800">
              <a:effectLst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FA2814-2E85-F5AE-FB8A-1DAB83C629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4728"/>
            <a:ext cx="12192000" cy="678854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62B335C-52EB-CF34-6C97-85BC6DAC6D73}"/>
              </a:ext>
            </a:extLst>
          </p:cNvPr>
          <p:cNvSpPr/>
          <p:nvPr/>
        </p:nvSpPr>
        <p:spPr>
          <a:xfrm>
            <a:off x="289987" y="1213371"/>
            <a:ext cx="6119521" cy="371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32C999-D9BA-9336-8AD1-FFE157FBA81B}"/>
              </a:ext>
            </a:extLst>
          </p:cNvPr>
          <p:cNvSpPr/>
          <p:nvPr/>
        </p:nvSpPr>
        <p:spPr>
          <a:xfrm>
            <a:off x="226669" y="2655492"/>
            <a:ext cx="3672412" cy="2083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B0E2B2-BBA4-1503-DA0A-73E34C81CFEB}"/>
              </a:ext>
            </a:extLst>
          </p:cNvPr>
          <p:cNvSpPr/>
          <p:nvPr/>
        </p:nvSpPr>
        <p:spPr>
          <a:xfrm>
            <a:off x="143936" y="6203636"/>
            <a:ext cx="4401937" cy="2058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F91BC74-B6B6-02E1-68F0-59EF31E68C7E}"/>
              </a:ext>
            </a:extLst>
          </p:cNvPr>
          <p:cNvSpPr/>
          <p:nvPr/>
        </p:nvSpPr>
        <p:spPr>
          <a:xfrm>
            <a:off x="6757851" y="1173094"/>
            <a:ext cx="5007429" cy="3673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62A7909-3AA2-C611-8E8B-64F99448D33E}"/>
              </a:ext>
            </a:extLst>
          </p:cNvPr>
          <p:cNvSpPr/>
          <p:nvPr/>
        </p:nvSpPr>
        <p:spPr>
          <a:xfrm>
            <a:off x="6696891" y="6073682"/>
            <a:ext cx="5518630" cy="3715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98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203200"/>
            <a:ext cx="8938625" cy="75886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3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Role-value Mixing Network</a:t>
            </a:r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24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077509-324C-7C33-3334-295FDF78337E}"/>
              </a:ext>
            </a:extLst>
          </p:cNvPr>
          <p:cNvSpPr txBox="1"/>
          <p:nvPr/>
        </p:nvSpPr>
        <p:spPr>
          <a:xfrm>
            <a:off x="0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Wang Z, Li R, Li S, et al. RALLY: Role-Adaptive LLM-Driven Yoked Navigation for Agentic UAV Swarms[J]. arXiv preprint arXiv:2507. 01378, 2025.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标题 15">
            <a:extLst>
              <a:ext uri="{FF2B5EF4-FFF2-40B4-BE49-F238E27FC236}">
                <a16:creationId xmlns:a16="http://schemas.microsoft.com/office/drawing/2014/main" id="{85271F42-669D-E1DF-AD37-69A2DB1EFF6E}"/>
              </a:ext>
            </a:extLst>
          </p:cNvPr>
          <p:cNvSpPr txBox="1">
            <a:spLocks/>
          </p:cNvSpPr>
          <p:nvPr/>
        </p:nvSpPr>
        <p:spPr>
          <a:xfrm>
            <a:off x="0" y="927050"/>
            <a:ext cx="7257233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algn="just"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zh-CN" altLang="en-US" sz="1800" b="1" kern="1200">
                <a:solidFill>
                  <a:srgbClr val="20386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如何评价一个角色分配的合理？</a:t>
            </a:r>
            <a:endParaRPr lang="zh-CN" altLang="zh-CN" sz="180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A8030D-0233-872C-8289-D345A421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648295"/>
            <a:ext cx="6289203" cy="25410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85CD75-197D-AB9B-1C54-2EDEE787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30" y="4679290"/>
            <a:ext cx="6289203" cy="5304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E9291C-14B9-5590-1819-F53B62E1E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14" y="5159994"/>
            <a:ext cx="4305901" cy="8478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1CBCAF-2099-0585-F749-A7F32CEDB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2484" y="2610895"/>
            <a:ext cx="3895031" cy="870011"/>
          </a:xfrm>
          <a:prstGeom prst="rect">
            <a:avLst/>
          </a:prstGeom>
        </p:spPr>
      </p:pic>
      <p:sp>
        <p:nvSpPr>
          <p:cNvPr id="12" name="任意多边形 113">
            <a:extLst>
              <a:ext uri="{FF2B5EF4-FFF2-40B4-BE49-F238E27FC236}">
                <a16:creationId xmlns:a16="http://schemas.microsoft.com/office/drawing/2014/main" id="{B4ECC997-3FC4-6D45-9330-A8C06F263824}"/>
              </a:ext>
            </a:extLst>
          </p:cNvPr>
          <p:cNvSpPr/>
          <p:nvPr/>
        </p:nvSpPr>
        <p:spPr>
          <a:xfrm rot="5400000" flipH="1" flipV="1">
            <a:off x="5991297" y="2949457"/>
            <a:ext cx="1957917" cy="387343"/>
          </a:xfrm>
          <a:custGeom>
            <a:avLst/>
            <a:gdLst>
              <a:gd name="connsiteX0" fmla="*/ 0 w 2218171"/>
              <a:gd name="connsiteY0" fmla="*/ 0 h 1025954"/>
              <a:gd name="connsiteX1" fmla="*/ 2218171 w 2218171"/>
              <a:gd name="connsiteY1" fmla="*/ 0 h 1025954"/>
              <a:gd name="connsiteX2" fmla="*/ 2133630 w 2218171"/>
              <a:gd name="connsiteY2" fmla="*/ 4729 h 1025954"/>
              <a:gd name="connsiteX3" fmla="*/ 1407965 w 2218171"/>
              <a:gd name="connsiteY3" fmla="*/ 731558 h 1025954"/>
              <a:gd name="connsiteX4" fmla="*/ 1401622 w 2218171"/>
              <a:gd name="connsiteY4" fmla="*/ 777604 h 1025954"/>
              <a:gd name="connsiteX5" fmla="*/ 1401622 w 2218171"/>
              <a:gd name="connsiteY5" fmla="*/ 785601 h 1025954"/>
              <a:gd name="connsiteX6" fmla="*/ 1671797 w 2218171"/>
              <a:gd name="connsiteY6" fmla="*/ 785601 h 1025954"/>
              <a:gd name="connsiteX7" fmla="*/ 1109086 w 2218171"/>
              <a:gd name="connsiteY7" fmla="*/ 1025954 h 1025954"/>
              <a:gd name="connsiteX8" fmla="*/ 546374 w 2218171"/>
              <a:gd name="connsiteY8" fmla="*/ 785601 h 1025954"/>
              <a:gd name="connsiteX9" fmla="*/ 816549 w 2218171"/>
              <a:gd name="connsiteY9" fmla="*/ 785601 h 1025954"/>
              <a:gd name="connsiteX10" fmla="*/ 816549 w 2218171"/>
              <a:gd name="connsiteY10" fmla="*/ 776628 h 1025954"/>
              <a:gd name="connsiteX11" fmla="*/ 810188 w 2218171"/>
              <a:gd name="connsiteY11" fmla="*/ 730520 h 1025954"/>
              <a:gd name="connsiteX12" fmla="*/ 84523 w 2218171"/>
              <a:gd name="connsiteY12" fmla="*/ 4722 h 10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18171" h="1025954">
                <a:moveTo>
                  <a:pt x="0" y="0"/>
                </a:moveTo>
                <a:lnTo>
                  <a:pt x="2218171" y="0"/>
                </a:lnTo>
                <a:lnTo>
                  <a:pt x="2133630" y="4729"/>
                </a:lnTo>
                <a:cubicBezTo>
                  <a:pt x="1772202" y="45393"/>
                  <a:pt x="1479574" y="343880"/>
                  <a:pt x="1407965" y="731558"/>
                </a:cubicBezTo>
                <a:lnTo>
                  <a:pt x="1401622" y="777604"/>
                </a:lnTo>
                <a:lnTo>
                  <a:pt x="1401622" y="785601"/>
                </a:lnTo>
                <a:lnTo>
                  <a:pt x="1671797" y="785601"/>
                </a:lnTo>
                <a:lnTo>
                  <a:pt x="1109086" y="1025954"/>
                </a:lnTo>
                <a:lnTo>
                  <a:pt x="546374" y="785601"/>
                </a:lnTo>
                <a:lnTo>
                  <a:pt x="816549" y="785601"/>
                </a:lnTo>
                <a:lnTo>
                  <a:pt x="816549" y="776628"/>
                </a:lnTo>
                <a:lnTo>
                  <a:pt x="810188" y="730520"/>
                </a:lnTo>
                <a:cubicBezTo>
                  <a:pt x="738579" y="343391"/>
                  <a:pt x="445951" y="45327"/>
                  <a:pt x="84523" y="4722"/>
                </a:cubicBezTo>
                <a:close/>
              </a:path>
            </a:pathLst>
          </a:custGeom>
          <a:gradFill>
            <a:gsLst>
              <a:gs pos="52000">
                <a:srgbClr val="90A0CD">
                  <a:alpha val="78000"/>
                </a:srgbClr>
              </a:gs>
              <a:gs pos="0">
                <a:srgbClr val="004B8C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535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69" y="228692"/>
            <a:ext cx="8938625" cy="75886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zh-CN" sz="3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Role-value Mixing Network</a:t>
            </a:r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25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077509-324C-7C33-3334-295FDF78337E}"/>
              </a:ext>
            </a:extLst>
          </p:cNvPr>
          <p:cNvSpPr txBox="1"/>
          <p:nvPr/>
        </p:nvSpPr>
        <p:spPr>
          <a:xfrm>
            <a:off x="0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Wang Z, Li R, Li S, et al. RALLY: Role-Adaptive LLM-Driven Yoked Navigation for Agentic UAV Swarms[J]. arXiv preprint arXiv:2507. 01378, 2025.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42792B-903B-CBEE-FFE9-F88282895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0" y="1379786"/>
            <a:ext cx="7274562" cy="44757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EB9E82-1041-39B3-B255-71285D3E2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72" y="5797507"/>
            <a:ext cx="5102395" cy="4757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12774A-1CC8-2105-63B6-4018C2AB4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442" y="1369235"/>
            <a:ext cx="4753758" cy="4119529"/>
          </a:xfrm>
          <a:prstGeom prst="rect">
            <a:avLst/>
          </a:prstGeom>
        </p:spPr>
      </p:pic>
      <p:sp>
        <p:nvSpPr>
          <p:cNvPr id="3" name="标题 15">
            <a:extLst>
              <a:ext uri="{FF2B5EF4-FFF2-40B4-BE49-F238E27FC236}">
                <a16:creationId xmlns:a16="http://schemas.microsoft.com/office/drawing/2014/main" id="{0D0E1373-63CD-5E39-2BF0-CAEB1D7EE7F2}"/>
              </a:ext>
            </a:extLst>
          </p:cNvPr>
          <p:cNvSpPr txBox="1">
            <a:spLocks/>
          </p:cNvSpPr>
          <p:nvPr/>
        </p:nvSpPr>
        <p:spPr>
          <a:xfrm>
            <a:off x="277272" y="791907"/>
            <a:ext cx="11563626" cy="5878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Ø"/>
            </a:pPr>
            <a:r>
              <a:rPr lang="zh-CN" altLang="en-US" sz="2400" b="1" kern="120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角色分配：任务分解、任务分配</a:t>
            </a:r>
            <a:endParaRPr lang="zh-CN" altLang="zh-CN" sz="2400">
              <a:solidFill>
                <a:srgbClr val="C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900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zh-CN" altLang="en-US"/>
              <a:t>策略建模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26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标题 15">
            <a:extLst>
              <a:ext uri="{FF2B5EF4-FFF2-40B4-BE49-F238E27FC236}">
                <a16:creationId xmlns:a16="http://schemas.microsoft.com/office/drawing/2014/main" id="{D8F51506-F4A4-FCF3-9D7C-78AD4DEA05FA}"/>
              </a:ext>
            </a:extLst>
          </p:cNvPr>
          <p:cNvSpPr txBox="1">
            <a:spLocks/>
          </p:cNvSpPr>
          <p:nvPr/>
        </p:nvSpPr>
        <p:spPr>
          <a:xfrm>
            <a:off x="7181812" y="1013524"/>
            <a:ext cx="4659086" cy="5060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语义共识与目标选择：</a:t>
            </a:r>
            <a:endParaRPr lang="en-US" altLang="zh-CN" sz="2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语言建模</a:t>
            </a:r>
            <a:r>
              <a:rPr lang="zh-CN" altLang="en-US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转化为结构化自然语言提示</a:t>
            </a:r>
            <a:endParaRPr lang="en-US" altLang="zh-CN" sz="20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避障与编队导航控制：</a:t>
            </a:r>
            <a:endParaRPr lang="en-US" altLang="zh-CN" sz="2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根据高层策略给定的目标点，生成可执行的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导航路径</a:t>
            </a:r>
            <a:r>
              <a:rPr lang="zh-CN" altLang="en-US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；保持合适的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编队结构</a:t>
            </a:r>
            <a:endParaRPr lang="en-US" altLang="zh-CN" sz="20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飞行控制与动力学执行：</a:t>
            </a:r>
            <a:endParaRPr lang="en-US" altLang="zh-CN" sz="2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通过标准的</a:t>
            </a:r>
            <a:r>
              <a:rPr lang="en-US" altLang="zh-CN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20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控制器将导航意图转化为具体的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飞行命令</a:t>
            </a:r>
            <a:endParaRPr lang="en-US" altLang="zh-CN" sz="14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76E703-EBA4-9DDF-A687-66E485BE2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45" y="1269996"/>
            <a:ext cx="6789964" cy="46666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077509-324C-7C33-3334-295FDF78337E}"/>
              </a:ext>
            </a:extLst>
          </p:cNvPr>
          <p:cNvSpPr txBox="1"/>
          <p:nvPr/>
        </p:nvSpPr>
        <p:spPr>
          <a:xfrm>
            <a:off x="0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Wang Z, Li R, Li S, et al. RALLY: Role-Adaptive LLM-Driven Yoked Navigation for Agentic UAV Swarms[J]. arXiv preprint arXiv:2507. 01378, 2025.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35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zh-CN" altLang="en-US"/>
              <a:t>仿真结果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27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F36EC-8CE1-0B69-FE48-5FA86317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17" y="933449"/>
            <a:ext cx="9736183" cy="54801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A8D392-F777-BFB2-CAC0-D77B1AEE103D}"/>
              </a:ext>
            </a:extLst>
          </p:cNvPr>
          <p:cNvSpPr txBox="1"/>
          <p:nvPr/>
        </p:nvSpPr>
        <p:spPr>
          <a:xfrm>
            <a:off x="0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Wang Z, Li R, Li S, et al. RALLY: Role-Adaptive LLM-Driven Yoked Navigation for Agentic UAV Swarms[J]. arXiv preprint arXiv:2507. 01378, 2025.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6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zh-CN" altLang="en-US"/>
              <a:t>实验结果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28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标题 15">
            <a:extLst>
              <a:ext uri="{FF2B5EF4-FFF2-40B4-BE49-F238E27FC236}">
                <a16:creationId xmlns:a16="http://schemas.microsoft.com/office/drawing/2014/main" id="{D8F51506-F4A4-FCF3-9D7C-78AD4DEA05FA}"/>
              </a:ext>
            </a:extLst>
          </p:cNvPr>
          <p:cNvSpPr txBox="1">
            <a:spLocks/>
          </p:cNvSpPr>
          <p:nvPr/>
        </p:nvSpPr>
        <p:spPr>
          <a:xfrm>
            <a:off x="5813997" y="1575293"/>
            <a:ext cx="5922717" cy="3457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​​</a:t>
            </a: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CIHRL 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：​​传统</a:t>
            </a: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MARL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方法​​，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en-US" altLang="zh-CN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，依赖数值通信与静态角色；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​​</a:t>
            </a: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CoNavGPT ​​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：​​以</a:t>
            </a: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为核心规划器，但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赋予角色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能力；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​​</a:t>
            </a: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DITTO ​​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：​​</a:t>
            </a: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角色自认知控制，缺乏信息整合的能力。</a:t>
            </a:r>
            <a:endParaRPr lang="en-US" altLang="zh-CN" sz="2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077509-324C-7C33-3334-295FDF78337E}"/>
              </a:ext>
            </a:extLst>
          </p:cNvPr>
          <p:cNvSpPr txBox="1"/>
          <p:nvPr/>
        </p:nvSpPr>
        <p:spPr>
          <a:xfrm>
            <a:off x="0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Wang Z, Li R, Li S, et al. RALLY: Role-Adaptive LLM-Driven Yoked Navigation for Agentic UAV Swarms[J]. arXiv preprint arXiv:2507. 01378, 2025.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A92721-4427-DFA6-AC73-A393C9B0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04" y="1307659"/>
            <a:ext cx="5262296" cy="43441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035068-FB0C-F2F2-588D-3914A4002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997" y="5269334"/>
            <a:ext cx="6289203" cy="53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6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642389" y="196273"/>
            <a:ext cx="2461029" cy="730249"/>
          </a:xfrm>
        </p:spPr>
        <p:txBody>
          <a:bodyPr>
            <a:normAutofit/>
          </a:bodyPr>
          <a:lstStyle/>
          <a:p>
            <a:r>
              <a:rPr lang="zh-CN" altLang="en-US" dirty="0"/>
              <a:t>汇报提纲</a:t>
            </a:r>
          </a:p>
        </p:txBody>
      </p:sp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A0251B6F-B755-4C4E-A695-08D27EA78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29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FE7E08-9B38-AD10-5129-40108ED10E92}"/>
              </a:ext>
            </a:extLst>
          </p:cNvPr>
          <p:cNvGrpSpPr/>
          <p:nvPr/>
        </p:nvGrpSpPr>
        <p:grpSpPr>
          <a:xfrm>
            <a:off x="3945721" y="2040730"/>
            <a:ext cx="6873443" cy="3332469"/>
            <a:chOff x="3440624" y="1744639"/>
            <a:chExt cx="6873443" cy="333246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A6D1CC1-6776-4C28-B435-CBDE8FC94CE3}"/>
                </a:ext>
              </a:extLst>
            </p:cNvPr>
            <p:cNvGrpSpPr/>
            <p:nvPr/>
          </p:nvGrpSpPr>
          <p:grpSpPr>
            <a:xfrm>
              <a:off x="3440624" y="1744640"/>
              <a:ext cx="6873443" cy="3332468"/>
              <a:chOff x="-2765213" y="2423583"/>
              <a:chExt cx="5639202" cy="268643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E165B5D-C5AB-4DE8-9E9A-694365BEBBC5}"/>
                  </a:ext>
                </a:extLst>
              </p:cNvPr>
              <p:cNvGrpSpPr/>
              <p:nvPr/>
            </p:nvGrpSpPr>
            <p:grpSpPr>
              <a:xfrm>
                <a:off x="-2765213" y="2423583"/>
                <a:ext cx="5467870" cy="514774"/>
                <a:chOff x="-2765213" y="2423583"/>
                <a:chExt cx="5467870" cy="514774"/>
              </a:xfrm>
            </p:grpSpPr>
            <p:sp>
              <p:nvSpPr>
                <p:cNvPr id="35" name="菱形 34">
                  <a:extLst>
                    <a:ext uri="{FF2B5EF4-FFF2-40B4-BE49-F238E27FC236}">
                      <a16:creationId xmlns:a16="http://schemas.microsoft.com/office/drawing/2014/main" id="{B8B7B72A-5DE9-44A4-B6F2-76C3663F0FC3}"/>
                    </a:ext>
                  </a:extLst>
                </p:cNvPr>
                <p:cNvSpPr/>
                <p:nvPr/>
              </p:nvSpPr>
              <p:spPr>
                <a:xfrm>
                  <a:off x="-2765213" y="2423583"/>
                  <a:ext cx="514774" cy="514774"/>
                </a:xfrm>
                <a:prstGeom prst="diamond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3A9DA0F3-2055-4FBE-813E-84118C958604}"/>
                    </a:ext>
                  </a:extLst>
                </p:cNvPr>
                <p:cNvSpPr txBox="1"/>
                <p:nvPr/>
              </p:nvSpPr>
              <p:spPr>
                <a:xfrm>
                  <a:off x="-2057404" y="2441453"/>
                  <a:ext cx="4760061" cy="446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b="1">
                      <a:solidFill>
                        <a:srgbClr val="20386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研究背景与意义</a:t>
                  </a:r>
                  <a:endParaRPr lang="zh-CN" altLang="en-US" sz="3000" b="1" dirty="0">
                    <a:solidFill>
                      <a:srgbClr val="20386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E45E3F55-0C57-41B3-BEF8-0B40965996F7}"/>
                  </a:ext>
                </a:extLst>
              </p:cNvPr>
              <p:cNvGrpSpPr/>
              <p:nvPr/>
            </p:nvGrpSpPr>
            <p:grpSpPr>
              <a:xfrm>
                <a:off x="-2765213" y="3147471"/>
                <a:ext cx="5459994" cy="514774"/>
                <a:chOff x="-2765213" y="3067037"/>
                <a:chExt cx="5459994" cy="514774"/>
              </a:xfrm>
            </p:grpSpPr>
            <p:sp>
              <p:nvSpPr>
                <p:cNvPr id="33" name="菱形 32">
                  <a:extLst>
                    <a:ext uri="{FF2B5EF4-FFF2-40B4-BE49-F238E27FC236}">
                      <a16:creationId xmlns:a16="http://schemas.microsoft.com/office/drawing/2014/main" id="{3712EDB1-1D4B-4ABE-B347-18EB02D7810D}"/>
                    </a:ext>
                  </a:extLst>
                </p:cNvPr>
                <p:cNvSpPr/>
                <p:nvPr/>
              </p:nvSpPr>
              <p:spPr>
                <a:xfrm>
                  <a:off x="-2765213" y="3067037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25584A5B-1507-435F-BE63-D9019D6E6705}"/>
                    </a:ext>
                  </a:extLst>
                </p:cNvPr>
                <p:cNvSpPr txBox="1"/>
                <p:nvPr/>
              </p:nvSpPr>
              <p:spPr>
                <a:xfrm>
                  <a:off x="-2065279" y="3095735"/>
                  <a:ext cx="4760060" cy="446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3000" b="1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多智能体通信协议</a:t>
                  </a:r>
                  <a:endParaRPr lang="zh-CN" altLang="en-US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00130E69-3240-4EA2-BE59-C1E5DA1E2509}"/>
                  </a:ext>
                </a:extLst>
              </p:cNvPr>
              <p:cNvGrpSpPr/>
              <p:nvPr/>
            </p:nvGrpSpPr>
            <p:grpSpPr>
              <a:xfrm>
                <a:off x="-2765213" y="3871359"/>
                <a:ext cx="5639202" cy="514774"/>
                <a:chOff x="-2765213" y="3710491"/>
                <a:chExt cx="5639202" cy="514774"/>
              </a:xfrm>
            </p:grpSpPr>
            <p:sp>
              <p:nvSpPr>
                <p:cNvPr id="31" name="菱形 30">
                  <a:extLst>
                    <a:ext uri="{FF2B5EF4-FFF2-40B4-BE49-F238E27FC236}">
                      <a16:creationId xmlns:a16="http://schemas.microsoft.com/office/drawing/2014/main" id="{F23DE959-79CB-461C-B259-C378BF82838F}"/>
                    </a:ext>
                  </a:extLst>
                </p:cNvPr>
                <p:cNvSpPr/>
                <p:nvPr/>
              </p:nvSpPr>
              <p:spPr>
                <a:xfrm>
                  <a:off x="-2765213" y="3710491"/>
                  <a:ext cx="514774" cy="514774"/>
                </a:xfrm>
                <a:prstGeom prst="diamond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3394391-12AD-4D53-91AB-0CA105628FC8}"/>
                    </a:ext>
                  </a:extLst>
                </p:cNvPr>
                <p:cNvSpPr txBox="1"/>
                <p:nvPr/>
              </p:nvSpPr>
              <p:spPr>
                <a:xfrm>
                  <a:off x="-2065279" y="3756405"/>
                  <a:ext cx="4939268" cy="446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3000" b="1">
                      <a:solidFill>
                        <a:schemeClr val="accent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多智能体研究工作</a:t>
                  </a:r>
                  <a:endParaRPr lang="en-US" altLang="zh-CN" sz="3000" b="1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10FA2B56-D14F-450D-AAD4-072D1BD9DD57}"/>
                  </a:ext>
                </a:extLst>
              </p:cNvPr>
              <p:cNvGrpSpPr/>
              <p:nvPr/>
            </p:nvGrpSpPr>
            <p:grpSpPr>
              <a:xfrm>
                <a:off x="-2765213" y="4595247"/>
                <a:ext cx="5107387" cy="514774"/>
                <a:chOff x="-2765213" y="4353945"/>
                <a:chExt cx="5107387" cy="514774"/>
              </a:xfrm>
            </p:grpSpPr>
            <p:sp>
              <p:nvSpPr>
                <p:cNvPr id="29" name="菱形 28">
                  <a:extLst>
                    <a:ext uri="{FF2B5EF4-FFF2-40B4-BE49-F238E27FC236}">
                      <a16:creationId xmlns:a16="http://schemas.microsoft.com/office/drawing/2014/main" id="{6B2EF1E5-8B42-4C2A-A75B-59385371FEDE}"/>
                    </a:ext>
                  </a:extLst>
                </p:cNvPr>
                <p:cNvSpPr/>
                <p:nvPr/>
              </p:nvSpPr>
              <p:spPr>
                <a:xfrm>
                  <a:off x="-2765213" y="4353945"/>
                  <a:ext cx="514774" cy="514774"/>
                </a:xfrm>
                <a:prstGeom prst="diamond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B74B09DD-DC75-4AA9-B74C-809B627984C3}"/>
                    </a:ext>
                  </a:extLst>
                </p:cNvPr>
                <p:cNvSpPr txBox="1"/>
                <p:nvPr/>
              </p:nvSpPr>
              <p:spPr>
                <a:xfrm>
                  <a:off x="-2057404" y="4388032"/>
                  <a:ext cx="4399578" cy="446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0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总结与探讨</a:t>
                  </a:r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E6E5EE-AAFE-4BB5-86D5-B398C84A3D75}"/>
                </a:ext>
              </a:extLst>
            </p:cNvPr>
            <p:cNvGrpSpPr/>
            <p:nvPr/>
          </p:nvGrpSpPr>
          <p:grpSpPr>
            <a:xfrm>
              <a:off x="3440624" y="1744639"/>
              <a:ext cx="627442" cy="2434502"/>
              <a:chOff x="-2765213" y="2423583"/>
              <a:chExt cx="514774" cy="1962550"/>
            </a:xfrm>
          </p:grpSpPr>
          <p:sp>
            <p:nvSpPr>
              <p:cNvPr id="48" name="菱形 47">
                <a:extLst>
                  <a:ext uri="{FF2B5EF4-FFF2-40B4-BE49-F238E27FC236}">
                    <a16:creationId xmlns:a16="http://schemas.microsoft.com/office/drawing/2014/main" id="{9F782E32-7C13-4D7F-864B-3D0BF8C46671}"/>
                  </a:ext>
                </a:extLst>
              </p:cNvPr>
              <p:cNvSpPr/>
              <p:nvPr/>
            </p:nvSpPr>
            <p:spPr>
              <a:xfrm>
                <a:off x="-2765213" y="2423583"/>
                <a:ext cx="514774" cy="514774"/>
              </a:xfrm>
              <a:prstGeom prst="diamond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菱形 45">
                <a:extLst>
                  <a:ext uri="{FF2B5EF4-FFF2-40B4-BE49-F238E27FC236}">
                    <a16:creationId xmlns:a16="http://schemas.microsoft.com/office/drawing/2014/main" id="{0796BB10-F56B-4BBD-9B1D-2323D691F43A}"/>
                  </a:ext>
                </a:extLst>
              </p:cNvPr>
              <p:cNvSpPr/>
              <p:nvPr/>
            </p:nvSpPr>
            <p:spPr>
              <a:xfrm>
                <a:off x="-2765213" y="3147471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菱形 43">
                <a:extLst>
                  <a:ext uri="{FF2B5EF4-FFF2-40B4-BE49-F238E27FC236}">
                    <a16:creationId xmlns:a16="http://schemas.microsoft.com/office/drawing/2014/main" id="{74174302-24DE-43D8-99FB-AD1D47146AB1}"/>
                  </a:ext>
                </a:extLst>
              </p:cNvPr>
              <p:cNvSpPr/>
              <p:nvPr/>
            </p:nvSpPr>
            <p:spPr>
              <a:xfrm>
                <a:off x="-2765213" y="3871359"/>
                <a:ext cx="514774" cy="514774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8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6148070" cy="730249"/>
          </a:xfrm>
        </p:spPr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3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A6DAD-AB98-77BE-7E45-D897FFD564AC}"/>
              </a:ext>
            </a:extLst>
          </p:cNvPr>
          <p:cNvSpPr txBox="1"/>
          <p:nvPr/>
        </p:nvSpPr>
        <p:spPr>
          <a:xfrm>
            <a:off x="-47072" y="5960182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4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Li Q, Liang Y, Wang Z, et al. Cogact: A foundational vision-language-action model for synergizing cognition and action in robotic manipulation[J]. arXiv preprint arXiv:2411.19650, 2024.</a:t>
            </a:r>
          </a:p>
          <a:p>
            <a:r>
              <a:rPr lang="en-US" altLang="zh-CN" sz="14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Liu B, Li X, Zhang J, et al. Advances and challenges in foundation agents: From brain-inspired intelligence to evolutionary, collaborative, and safe systems[J]. arXiv preprint arXiv:2504.01990, 2025.</a:t>
            </a:r>
            <a:endParaRPr lang="zh-CN" altLang="en-US" sz="14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realman_s6">
            <a:hlinkClick r:id="" action="ppaction://media"/>
            <a:extLst>
              <a:ext uri="{FF2B5EF4-FFF2-40B4-BE49-F238E27FC236}">
                <a16:creationId xmlns:a16="http://schemas.microsoft.com/office/drawing/2014/main" id="{57DEEB99-99FA-890A-1377-65850211D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806" y="897818"/>
            <a:ext cx="3374909" cy="50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3AF1F-D0D1-4AA9-A7FC-ED78F410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7418070" cy="73024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dirty="0"/>
              <a:t>探讨</a:t>
            </a:r>
          </a:p>
        </p:txBody>
      </p:sp>
      <p:sp>
        <p:nvSpPr>
          <p:cNvPr id="173" name="灯片编号占位符 2">
            <a:extLst>
              <a:ext uri="{FF2B5EF4-FFF2-40B4-BE49-F238E27FC236}">
                <a16:creationId xmlns:a16="http://schemas.microsoft.com/office/drawing/2014/main" id="{3FEE21D7-68B8-4B44-AB48-A10A0A56EDE2}"/>
              </a:ext>
            </a:extLst>
          </p:cNvPr>
          <p:cNvSpPr txBox="1">
            <a:spLocks/>
          </p:cNvSpPr>
          <p:nvPr/>
        </p:nvSpPr>
        <p:spPr>
          <a:xfrm>
            <a:off x="9360000" y="6480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pPr/>
              <a:t>30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7E2EFC-DDA5-B872-D0DB-20192DCC10A4}"/>
              </a:ext>
            </a:extLst>
          </p:cNvPr>
          <p:cNvSpPr txBox="1"/>
          <p:nvPr/>
        </p:nvSpPr>
        <p:spPr>
          <a:xfrm>
            <a:off x="437143" y="1263754"/>
            <a:ext cx="9926057" cy="411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  <a:spcBef>
                <a:spcPts val="1800"/>
              </a:spcBef>
              <a:spcAft>
                <a:spcPts val="600"/>
              </a:spcAft>
            </a:pPr>
            <a:r>
              <a:rPr lang="zh-CN" altLang="en-US" sz="32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</a:t>
            </a:r>
            <a:r>
              <a:rPr lang="en-US" altLang="zh-CN" sz="32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大语言模型智能体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D4FF43-9D41-D83B-884F-472EC5F95921}"/>
              </a:ext>
            </a:extLst>
          </p:cNvPr>
          <p:cNvSpPr txBox="1"/>
          <p:nvPr/>
        </p:nvSpPr>
        <p:spPr>
          <a:xfrm>
            <a:off x="26126" y="1791096"/>
            <a:ext cx="11328138" cy="4863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通信系统（如</a:t>
            </a:r>
            <a:r>
              <a:rPr lang="en-US" altLang="zh-CN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5G/6G</a:t>
            </a:r>
            <a:r>
              <a:rPr lang="zh-CN" altLang="en-US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、卫星通信）的核心需求是​​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低延迟</a:t>
            </a:r>
            <a:r>
              <a:rPr lang="zh-CN" altLang="en-US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高可靠</a:t>
            </a:r>
            <a:r>
              <a:rPr lang="zh-CN" altLang="en-US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​​，而</a:t>
            </a:r>
            <a:r>
              <a:rPr lang="en-US" altLang="zh-CN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智能体的​​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高计算复杂度​​</a:t>
            </a:r>
            <a:r>
              <a:rPr lang="zh-CN" altLang="en-US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可能成为性能瓶颈</a:t>
            </a:r>
            <a:endParaRPr lang="en-US" altLang="zh-CN" sz="28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​​边缘侧部署的资源限制​​</a:t>
            </a:r>
            <a:endParaRPr lang="en-US" altLang="zh-CN" sz="28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实时交互场景的延迟挑战​​</a:t>
            </a:r>
            <a:endParaRPr lang="en-US" altLang="zh-CN" sz="28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28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部署位置选择 边端？中心？</a:t>
            </a:r>
            <a:endParaRPr lang="en-US" altLang="zh-CN" sz="28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8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203200"/>
            <a:ext cx="6148070" cy="730249"/>
          </a:xfrm>
        </p:spPr>
        <p:txBody>
          <a:bodyPr/>
          <a:lstStyle/>
          <a:p>
            <a:r>
              <a:rPr lang="zh-CN" altLang="en-US" dirty="0"/>
              <a:t>研究背景与意义</a:t>
            </a:r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4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标题 15">
            <a:extLst>
              <a:ext uri="{FF2B5EF4-FFF2-40B4-BE49-F238E27FC236}">
                <a16:creationId xmlns:a16="http://schemas.microsoft.com/office/drawing/2014/main" id="{1960EC21-B9F6-CB4C-E20F-971C8BB4E152}"/>
              </a:ext>
            </a:extLst>
          </p:cNvPr>
          <p:cNvSpPr txBox="1">
            <a:spLocks/>
          </p:cNvSpPr>
          <p:nvPr/>
        </p:nvSpPr>
        <p:spPr>
          <a:xfrm>
            <a:off x="3768271" y="2313105"/>
            <a:ext cx="3913267" cy="252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感知：物体识别</a:t>
            </a: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规划：生成控制指令</a:t>
            </a:r>
            <a:endParaRPr lang="en-US" altLang="zh-CN" sz="2600" b="1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执行：运行</a:t>
            </a:r>
            <a:r>
              <a:rPr lang="en-US" altLang="zh-CN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​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2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5">
            <a:extLst>
              <a:ext uri="{FF2B5EF4-FFF2-40B4-BE49-F238E27FC236}">
                <a16:creationId xmlns:a16="http://schemas.microsoft.com/office/drawing/2014/main" id="{453BBAC2-79C8-60E0-95B6-5A4EB6E67910}"/>
              </a:ext>
            </a:extLst>
          </p:cNvPr>
          <p:cNvSpPr txBox="1">
            <a:spLocks/>
          </p:cNvSpPr>
          <p:nvPr/>
        </p:nvSpPr>
        <p:spPr>
          <a:xfrm>
            <a:off x="8132676" y="1649227"/>
            <a:ext cx="3635720" cy="3749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“智能体”这一概念是现代人工智能的基石，它代表着一种能够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感知环境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做出决策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采取行动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以达成特定目标的</a:t>
            </a:r>
            <a:r>
              <a:rPr lang="zh-CN" altLang="en-US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600" b="1" baseline="30000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sz="26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8A6DAD-AB98-77BE-7E45-D897FFD564AC}"/>
              </a:ext>
            </a:extLst>
          </p:cNvPr>
          <p:cNvSpPr txBox="1"/>
          <p:nvPr/>
        </p:nvSpPr>
        <p:spPr>
          <a:xfrm>
            <a:off x="-47072" y="5960182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4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Li Q, Liang Y, Wang Z, et al. Cogact: A foundational vision-language-action model for synergizing cognition and action in robotic manipulation[J]. arXiv preprint arXiv:2411.19650, 2024.</a:t>
            </a:r>
          </a:p>
          <a:p>
            <a:r>
              <a:rPr lang="en-US" altLang="zh-CN" sz="14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Liu B, Li X, Zhang J, et al. Advances and challenges in foundation agents: From brain-inspired intelligence to evolutionary, collaborative, and safe systems[J]. arXiv preprint arXiv:2504.01990, 2025.</a:t>
            </a:r>
            <a:endParaRPr lang="zh-CN" altLang="en-US" sz="14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realman_s6">
            <a:hlinkClick r:id="" action="ppaction://media"/>
            <a:extLst>
              <a:ext uri="{FF2B5EF4-FFF2-40B4-BE49-F238E27FC236}">
                <a16:creationId xmlns:a16="http://schemas.microsoft.com/office/drawing/2014/main" id="{57DEEB99-99FA-890A-1377-65850211D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806" y="897818"/>
            <a:ext cx="3374909" cy="5062364"/>
          </a:xfrm>
          <a:prstGeom prst="rect">
            <a:avLst/>
          </a:prstGeom>
        </p:spPr>
      </p:pic>
      <p:sp>
        <p:nvSpPr>
          <p:cNvPr id="15" name="任意多边形 113">
            <a:extLst>
              <a:ext uri="{FF2B5EF4-FFF2-40B4-BE49-F238E27FC236}">
                <a16:creationId xmlns:a16="http://schemas.microsoft.com/office/drawing/2014/main" id="{D0064AE0-8700-7A6B-D3DF-6E5D2B153836}"/>
              </a:ext>
            </a:extLst>
          </p:cNvPr>
          <p:cNvSpPr/>
          <p:nvPr/>
        </p:nvSpPr>
        <p:spPr>
          <a:xfrm rot="5400000" flipH="1" flipV="1">
            <a:off x="6789375" y="3381794"/>
            <a:ext cx="1957917" cy="387343"/>
          </a:xfrm>
          <a:custGeom>
            <a:avLst/>
            <a:gdLst>
              <a:gd name="connsiteX0" fmla="*/ 0 w 2218171"/>
              <a:gd name="connsiteY0" fmla="*/ 0 h 1025954"/>
              <a:gd name="connsiteX1" fmla="*/ 2218171 w 2218171"/>
              <a:gd name="connsiteY1" fmla="*/ 0 h 1025954"/>
              <a:gd name="connsiteX2" fmla="*/ 2133630 w 2218171"/>
              <a:gd name="connsiteY2" fmla="*/ 4729 h 1025954"/>
              <a:gd name="connsiteX3" fmla="*/ 1407965 w 2218171"/>
              <a:gd name="connsiteY3" fmla="*/ 731558 h 1025954"/>
              <a:gd name="connsiteX4" fmla="*/ 1401622 w 2218171"/>
              <a:gd name="connsiteY4" fmla="*/ 777604 h 1025954"/>
              <a:gd name="connsiteX5" fmla="*/ 1401622 w 2218171"/>
              <a:gd name="connsiteY5" fmla="*/ 785601 h 1025954"/>
              <a:gd name="connsiteX6" fmla="*/ 1671797 w 2218171"/>
              <a:gd name="connsiteY6" fmla="*/ 785601 h 1025954"/>
              <a:gd name="connsiteX7" fmla="*/ 1109086 w 2218171"/>
              <a:gd name="connsiteY7" fmla="*/ 1025954 h 1025954"/>
              <a:gd name="connsiteX8" fmla="*/ 546374 w 2218171"/>
              <a:gd name="connsiteY8" fmla="*/ 785601 h 1025954"/>
              <a:gd name="connsiteX9" fmla="*/ 816549 w 2218171"/>
              <a:gd name="connsiteY9" fmla="*/ 785601 h 1025954"/>
              <a:gd name="connsiteX10" fmla="*/ 816549 w 2218171"/>
              <a:gd name="connsiteY10" fmla="*/ 776628 h 1025954"/>
              <a:gd name="connsiteX11" fmla="*/ 810188 w 2218171"/>
              <a:gd name="connsiteY11" fmla="*/ 730520 h 1025954"/>
              <a:gd name="connsiteX12" fmla="*/ 84523 w 2218171"/>
              <a:gd name="connsiteY12" fmla="*/ 4722 h 102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18171" h="1025954">
                <a:moveTo>
                  <a:pt x="0" y="0"/>
                </a:moveTo>
                <a:lnTo>
                  <a:pt x="2218171" y="0"/>
                </a:lnTo>
                <a:lnTo>
                  <a:pt x="2133630" y="4729"/>
                </a:lnTo>
                <a:cubicBezTo>
                  <a:pt x="1772202" y="45393"/>
                  <a:pt x="1479574" y="343880"/>
                  <a:pt x="1407965" y="731558"/>
                </a:cubicBezTo>
                <a:lnTo>
                  <a:pt x="1401622" y="777604"/>
                </a:lnTo>
                <a:lnTo>
                  <a:pt x="1401622" y="785601"/>
                </a:lnTo>
                <a:lnTo>
                  <a:pt x="1671797" y="785601"/>
                </a:lnTo>
                <a:lnTo>
                  <a:pt x="1109086" y="1025954"/>
                </a:lnTo>
                <a:lnTo>
                  <a:pt x="546374" y="785601"/>
                </a:lnTo>
                <a:lnTo>
                  <a:pt x="816549" y="785601"/>
                </a:lnTo>
                <a:lnTo>
                  <a:pt x="816549" y="776628"/>
                </a:lnTo>
                <a:lnTo>
                  <a:pt x="810188" y="730520"/>
                </a:lnTo>
                <a:cubicBezTo>
                  <a:pt x="738579" y="343391"/>
                  <a:pt x="445951" y="45327"/>
                  <a:pt x="84523" y="4722"/>
                </a:cubicBezTo>
                <a:close/>
              </a:path>
            </a:pathLst>
          </a:custGeom>
          <a:gradFill>
            <a:gsLst>
              <a:gs pos="52000">
                <a:srgbClr val="90A0CD">
                  <a:alpha val="78000"/>
                </a:srgbClr>
              </a:gs>
              <a:gs pos="0">
                <a:srgbClr val="004B8C"/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24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zh-CN" altLang="en-US"/>
              <a:t>传统</a:t>
            </a:r>
            <a:r>
              <a:rPr lang="en-US" altLang="zh-CN"/>
              <a:t>Agent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5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标题 15">
            <a:extLst>
              <a:ext uri="{FF2B5EF4-FFF2-40B4-BE49-F238E27FC236}">
                <a16:creationId xmlns:a16="http://schemas.microsoft.com/office/drawing/2014/main" id="{453BBAC2-79C8-60E0-95B6-5A4EB6E67910}"/>
              </a:ext>
            </a:extLst>
          </p:cNvPr>
          <p:cNvSpPr txBox="1">
            <a:spLocks/>
          </p:cNvSpPr>
          <p:nvPr/>
        </p:nvSpPr>
        <p:spPr>
          <a:xfrm>
            <a:off x="6592458" y="829657"/>
            <a:ext cx="5296752" cy="26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智能体 </a:t>
            </a:r>
            <a:r>
              <a:rPr lang="en-US" altLang="zh-CN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(Agent Core)</a:t>
            </a:r>
          </a:p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 </a:t>
            </a:r>
            <a:r>
              <a:rPr lang="en-US" altLang="zh-CN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(Perception)</a:t>
            </a:r>
          </a:p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 </a:t>
            </a:r>
            <a:r>
              <a:rPr lang="en-US" altLang="zh-CN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(Planning &amp; Reasoning)</a:t>
            </a:r>
          </a:p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 </a:t>
            </a:r>
            <a:r>
              <a:rPr lang="en-US" altLang="zh-CN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(Action)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92D97C-181F-45A3-3661-A210FB37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59" y="931820"/>
            <a:ext cx="4917269" cy="253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2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8637D6E-8A93-698D-E71D-65A794A00D46}"/>
              </a:ext>
            </a:extLst>
          </p:cNvPr>
          <p:cNvSpPr/>
          <p:nvPr/>
        </p:nvSpPr>
        <p:spPr>
          <a:xfrm>
            <a:off x="391883" y="3465464"/>
            <a:ext cx="11203247" cy="5831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3000">
                <a:srgbClr val="C5D3ED"/>
              </a:gs>
              <a:gs pos="100000">
                <a:schemeClr val="bg1"/>
              </a:gs>
            </a:gsLst>
            <a:lin ang="0" scaled="1"/>
            <a:tileRect/>
          </a:gradFill>
          <a:ln w="254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zh-CN" altLang="en-US"/>
              <a:t>传统</a:t>
            </a:r>
            <a:r>
              <a:rPr lang="en-US" altLang="zh-CN"/>
              <a:t>Agent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6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标题 15">
            <a:extLst>
              <a:ext uri="{FF2B5EF4-FFF2-40B4-BE49-F238E27FC236}">
                <a16:creationId xmlns:a16="http://schemas.microsoft.com/office/drawing/2014/main" id="{1960EC21-B9F6-CB4C-E20F-971C8BB4E152}"/>
              </a:ext>
            </a:extLst>
          </p:cNvPr>
          <p:cNvSpPr txBox="1">
            <a:spLocks/>
          </p:cNvSpPr>
          <p:nvPr/>
        </p:nvSpPr>
        <p:spPr>
          <a:xfrm>
            <a:off x="669613" y="3411393"/>
            <a:ext cx="10871928" cy="589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为什么要将</a:t>
            </a:r>
            <a:r>
              <a:rPr lang="en-US" altLang="zh-CN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2400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引入智能体中？</a:t>
            </a:r>
            <a:endParaRPr lang="en-US" altLang="zh-CN" sz="2400" b="1" dirty="0">
              <a:solidFill>
                <a:srgbClr val="2038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5">
            <a:extLst>
              <a:ext uri="{FF2B5EF4-FFF2-40B4-BE49-F238E27FC236}">
                <a16:creationId xmlns:a16="http://schemas.microsoft.com/office/drawing/2014/main" id="{453BBAC2-79C8-60E0-95B6-5A4EB6E67910}"/>
              </a:ext>
            </a:extLst>
          </p:cNvPr>
          <p:cNvSpPr txBox="1">
            <a:spLocks/>
          </p:cNvSpPr>
          <p:nvPr/>
        </p:nvSpPr>
        <p:spPr>
          <a:xfrm>
            <a:off x="6592458" y="829657"/>
            <a:ext cx="5296752" cy="26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智能体 </a:t>
            </a:r>
            <a:r>
              <a:rPr lang="en-US" altLang="zh-CN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(Agent Core)</a:t>
            </a:r>
          </a:p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 </a:t>
            </a:r>
            <a:r>
              <a:rPr lang="en-US" altLang="zh-CN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(Perception)</a:t>
            </a:r>
          </a:p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 </a:t>
            </a:r>
            <a:r>
              <a:rPr lang="en-US" altLang="zh-CN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(Planning &amp; Reasoning)</a:t>
            </a:r>
          </a:p>
          <a:p>
            <a:pPr algn="just">
              <a:lnSpc>
                <a:spcPct val="150000"/>
              </a:lnSpc>
            </a:pPr>
            <a:r>
              <a:rPr lang="zh-CN" altLang="en-US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 </a:t>
            </a:r>
            <a:r>
              <a:rPr lang="en-US" altLang="zh-CN" b="1">
                <a:solidFill>
                  <a:srgbClr val="2038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(Action)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3517EC8-E051-1DE5-19E2-D4DE8860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9" y="4225263"/>
            <a:ext cx="5741579" cy="199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5">
            <a:extLst>
              <a:ext uri="{FF2B5EF4-FFF2-40B4-BE49-F238E27FC236}">
                <a16:creationId xmlns:a16="http://schemas.microsoft.com/office/drawing/2014/main" id="{638EECD1-2DD2-AFBC-6B5E-4BBF79F6A62E}"/>
              </a:ext>
            </a:extLst>
          </p:cNvPr>
          <p:cNvSpPr txBox="1">
            <a:spLocks/>
          </p:cNvSpPr>
          <p:nvPr/>
        </p:nvSpPr>
        <p:spPr>
          <a:xfrm>
            <a:off x="6688251" y="3836312"/>
            <a:ext cx="5105166" cy="2954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u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+mj-cs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</a:t>
            </a:r>
            <a:endParaRPr lang="en-US" altLang="zh-CN" sz="24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</a:t>
            </a:r>
            <a:endParaRPr lang="en-US" altLang="zh-CN" sz="24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Rewords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设计是否合理</a:t>
            </a:r>
            <a:endParaRPr lang="en-US" altLang="zh-CN" sz="24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92D97C-181F-45A3-3661-A210FB37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59" y="931820"/>
            <a:ext cx="4917269" cy="253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29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en-US" altLang="zh-CN"/>
              <a:t>LLM-based Agent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7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2F43F4-7011-1720-FB5D-9F4CDBF41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71" y="3448084"/>
            <a:ext cx="5002423" cy="257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B62898-DBD6-F585-78F6-65AA978F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8" y="933450"/>
            <a:ext cx="4917269" cy="253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8E9419-FC33-0B15-6CB3-25D07397A985}"/>
              </a:ext>
            </a:extLst>
          </p:cNvPr>
          <p:cNvSpPr txBox="1"/>
          <p:nvPr/>
        </p:nvSpPr>
        <p:spPr>
          <a:xfrm>
            <a:off x="88800" y="6027003"/>
            <a:ext cx="1201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Schick T, Dwivedi-Yu J, Dessì R, et al. 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Toolformer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Language models can teach themselves to use tools[J]. Advances in Neural Information Processing Systems, 2023, 36: 68539-68551.</a:t>
            </a:r>
          </a:p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Renze M, Guven E. 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Self-reflection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llm agents: Effects on problem-solving performance[J]. arXiv preprint arXiv:2405.06682, 2024.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F6A74B-36FC-A91D-E135-4C3BFD64E2EC}"/>
              </a:ext>
            </a:extLst>
          </p:cNvPr>
          <p:cNvSpPr/>
          <p:nvPr/>
        </p:nvSpPr>
        <p:spPr>
          <a:xfrm>
            <a:off x="614679" y="4528458"/>
            <a:ext cx="2476864" cy="7302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770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8445599" cy="730249"/>
          </a:xfrm>
        </p:spPr>
        <p:txBody>
          <a:bodyPr>
            <a:normAutofit/>
          </a:bodyPr>
          <a:lstStyle/>
          <a:p>
            <a:r>
              <a:rPr lang="en-US" altLang="zh-CN"/>
              <a:t>LLM-based Agent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8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2F43F4-7011-1720-FB5D-9F4CDBF41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71" y="3448084"/>
            <a:ext cx="5002423" cy="257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B62898-DBD6-F585-78F6-65AA978F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8" y="933450"/>
            <a:ext cx="4917269" cy="253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19F2FB-B373-B167-ED82-AF27CC364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73" y="979366"/>
            <a:ext cx="6591027" cy="1965557"/>
          </a:xfrm>
          <a:prstGeom prst="rect">
            <a:avLst/>
          </a:prstGeom>
        </p:spPr>
      </p:pic>
      <p:pic>
        <p:nvPicPr>
          <p:cNvPr id="20482" name="Picture 2" descr="Overview">
            <a:extLst>
              <a:ext uri="{FF2B5EF4-FFF2-40B4-BE49-F238E27FC236}">
                <a16:creationId xmlns:a16="http://schemas.microsoft.com/office/drawing/2014/main" id="{A0E0269D-EC64-283A-A337-62DD4805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129" y="3003016"/>
            <a:ext cx="4640585" cy="302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8E9419-FC33-0B15-6CB3-25D07397A985}"/>
              </a:ext>
            </a:extLst>
          </p:cNvPr>
          <p:cNvSpPr txBox="1"/>
          <p:nvPr/>
        </p:nvSpPr>
        <p:spPr>
          <a:xfrm>
            <a:off x="88800" y="6027003"/>
            <a:ext cx="1201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Schick T, Dwivedi-Yu J, Dessì R, et al. 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Toolformer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Language models can teach themselves to use tools[J]. Advances in Neural Information Processing Systems, 2023, 36: 68539-68551.</a:t>
            </a:r>
          </a:p>
          <a:p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Renze M, Guven E. </a:t>
            </a:r>
            <a:r>
              <a:rPr lang="en-US" altLang="zh-CN" sz="160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Self-reflection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in llm agents: Effects on problem-solving performance[J]. arXiv preprint arXiv:2405.06682, 2024.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AD66D12-6646-3438-C670-8E40157A28C0}"/>
              </a:ext>
            </a:extLst>
          </p:cNvPr>
          <p:cNvSpPr/>
          <p:nvPr/>
        </p:nvSpPr>
        <p:spPr>
          <a:xfrm>
            <a:off x="7338989" y="1532709"/>
            <a:ext cx="1630840" cy="313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36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09D0-DF54-3A31-7864-0A76F6A3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54F047DC-BCD8-E5ED-980B-6722F5E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9" y="203200"/>
            <a:ext cx="11488521" cy="730249"/>
          </a:xfrm>
        </p:spPr>
        <p:txBody>
          <a:bodyPr>
            <a:normAutofit/>
          </a:bodyPr>
          <a:lstStyle/>
          <a:p>
            <a:r>
              <a:rPr lang="zh-CN" altLang="en-US"/>
              <a:t>两类智能体对比</a:t>
            </a:r>
            <a:endParaRPr lang="zh-CN" altLang="en-US" dirty="0"/>
          </a:p>
        </p:txBody>
      </p:sp>
      <p:sp>
        <p:nvSpPr>
          <p:cNvPr id="24" name="灯片编号占位符 2">
            <a:extLst>
              <a:ext uri="{FF2B5EF4-FFF2-40B4-BE49-F238E27FC236}">
                <a16:creationId xmlns:a16="http://schemas.microsoft.com/office/drawing/2014/main" id="{9B53ED28-03D7-3A44-9D1C-700EC85503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54B3F8C3-4D34-464E-BB5A-60724E4C6E9F}" type="slidenum">
              <a:rPr lang="zh-CN" altLang="en-US" smtClean="0">
                <a:solidFill>
                  <a:schemeClr val="accent1">
                    <a:lumMod val="50000"/>
                  </a:schemeClr>
                </a:solidFill>
              </a:rPr>
              <a:t>9</a:t>
            </a:fld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/30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C0B21C0-DA31-4A4C-F7FE-DFFB467F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056650"/>
              </p:ext>
            </p:extLst>
          </p:nvPr>
        </p:nvGraphicFramePr>
        <p:xfrm>
          <a:off x="262302" y="1192877"/>
          <a:ext cx="1161552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297">
                  <a:extLst>
                    <a:ext uri="{9D8B030D-6E8A-4147-A177-3AD203B41FA5}">
                      <a16:colId xmlns:a16="http://schemas.microsoft.com/office/drawing/2014/main" val="78418451"/>
                    </a:ext>
                  </a:extLst>
                </a:gridCol>
                <a:gridCol w="3449106">
                  <a:extLst>
                    <a:ext uri="{9D8B030D-6E8A-4147-A177-3AD203B41FA5}">
                      <a16:colId xmlns:a16="http://schemas.microsoft.com/office/drawing/2014/main" val="2689756209"/>
                    </a:ext>
                  </a:extLst>
                </a:gridCol>
                <a:gridCol w="2800255">
                  <a:extLst>
                    <a:ext uri="{9D8B030D-6E8A-4147-A177-3AD203B41FA5}">
                      <a16:colId xmlns:a16="http://schemas.microsoft.com/office/drawing/2014/main" val="816311008"/>
                    </a:ext>
                  </a:extLst>
                </a:gridCol>
                <a:gridCol w="3473863">
                  <a:extLst>
                    <a:ext uri="{9D8B030D-6E8A-4147-A177-3AD203B41FA5}">
                      <a16:colId xmlns:a16="http://schemas.microsoft.com/office/drawing/2014/main" val="2473746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对比维度​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​​LLM-based Agent​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传统强化学习（</a:t>
                      </a:r>
                      <a:r>
                        <a:rPr lang="en-US" altLang="zh-CN" sz="1800" b="1" i="0" kern="120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RL</a:t>
                      </a:r>
                      <a:r>
                        <a:rPr lang="zh-CN" altLang="en-US" sz="1800" b="1" i="0" kern="120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​​关键差异​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2375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</a:t>
                      </a:r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​决策机制​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语义推理驱动​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数值优化驱动​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LLM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zh-CN" altLang="en-US" sz="1800" b="1" i="0" kern="120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可解释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意图生成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RL</a:t>
                      </a:r>
                      <a:r>
                        <a:rPr lang="zh-CN" altLang="en-US" b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zh-CN" altLang="en-US" b="1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黑盒</a:t>
                      </a:r>
                      <a:r>
                        <a:rPr lang="zh-CN" altLang="en-US" b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数值映射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068269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自然语言解析环境观测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生成人类可读的决策意图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输入为状态向量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输出动作概率分布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17811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​​角色支持​​</a:t>
                      </a: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动态异构角色​</a:t>
                      </a: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同质化策略​</a:t>
                      </a: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LLM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：动态角色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RL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：静态角色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5027786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1" i="0" kern="120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动态分配角色</a:t>
                      </a:r>
                      <a:endParaRPr lang="en-US" altLang="zh-CN" sz="1800" b="1" i="0" kern="12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分工逻辑异构化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完全依赖环境交互试错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1" i="0" kern="120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静态角色需预设</a:t>
                      </a:r>
                      <a:endParaRPr lang="zh-CN" altLang="en-US" b="1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5042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</a:t>
                      </a:r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​泛化能力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强场景迁移​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</a:t>
                      </a:r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​弱泛化性​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LLM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：通过</a:t>
                      </a:r>
                      <a:r>
                        <a:rPr lang="zh-CN" altLang="en-US" sz="1800" b="1" i="0" kern="120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提示词工程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动态调整策略，</a:t>
                      </a:r>
                      <a:r>
                        <a:rPr lang="zh-CN" altLang="en-US" sz="1800" b="1" i="0" kern="120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无需重训练</a:t>
                      </a:r>
                      <a:endParaRPr lang="en-US" altLang="zh-CN" sz="1800" b="1" i="0" kern="120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RL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：无法快速迁移至新场景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168947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动态角色适配新任务</a:t>
                      </a:r>
                      <a:endParaRPr lang="en-US" altLang="zh-CN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提示词工程调整行为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策略过拟合训练环境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需重训练适应变化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67191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计算需求​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</a:t>
                      </a:r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​高推理开销​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</a:t>
                      </a:r>
                      <a:r>
                        <a:rPr lang="zh-CN" altLang="en-US" sz="1800" b="1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​低计算开销​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LLM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：可通过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LoRA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压缩模型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RL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：实时响应延迟＜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50ms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336670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GPU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支持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边缘设备部署困难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嵌入式芯片可运行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适合资源受限场景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1597213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D3FE446E-9FAC-F30B-B891-EE2FE9C5D897}"/>
              </a:ext>
            </a:extLst>
          </p:cNvPr>
          <p:cNvSpPr txBox="1"/>
          <p:nvPr/>
        </p:nvSpPr>
        <p:spPr>
          <a:xfrm>
            <a:off x="262302" y="6273225"/>
            <a:ext cx="11840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</a:t>
            </a:r>
            <a:r>
              <a:rPr lang="en-US" altLang="zh-CN" sz="1600">
                <a:solidFill>
                  <a:srgbClr val="192C4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 Cao Y, Zhao H, Cheng Y, et al. Survey on large language model-enhanced reinforcement learning: Concept, taxonomy, and methods[J]. IEEE Transactions on Neural Networks and Learning Systems, 2024.</a:t>
            </a:r>
            <a:endParaRPr lang="zh-CN" altLang="en-US" sz="1600" dirty="0">
              <a:solidFill>
                <a:srgbClr val="192C4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5165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15e7671-6fab-4e62-a4d8-3c256f7420fc"/>
  <p:tag name="COMMONDATA" val="eyJoZGlkIjoiZGVhZTFjMGI0OGFhMjA3ZDBhYTZhNTc4MWNlNzkyMm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15277</TotalTime>
  <Words>1989</Words>
  <Application>Microsoft Office PowerPoint</Application>
  <PresentationFormat>宽屏</PresentationFormat>
  <Paragraphs>290</Paragraphs>
  <Slides>30</Slides>
  <Notes>30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微软雅黑</vt:lpstr>
      <vt:lpstr>Arial</vt:lpstr>
      <vt:lpstr>Times New Roman</vt:lpstr>
      <vt:lpstr>Wingdings</vt:lpstr>
      <vt:lpstr>Office 主题​​</vt:lpstr>
      <vt:lpstr>组会讨论</vt:lpstr>
      <vt:lpstr>汇报提纲</vt:lpstr>
      <vt:lpstr>研究背景与意义</vt:lpstr>
      <vt:lpstr>研究背景与意义</vt:lpstr>
      <vt:lpstr>传统Agent</vt:lpstr>
      <vt:lpstr>传统Agent</vt:lpstr>
      <vt:lpstr>LLM-based Agent</vt:lpstr>
      <vt:lpstr>LLM-based Agent</vt:lpstr>
      <vt:lpstr>两类智能体对比</vt:lpstr>
      <vt:lpstr>汇报提纲</vt:lpstr>
      <vt:lpstr>MCP</vt:lpstr>
      <vt:lpstr>MCP</vt:lpstr>
      <vt:lpstr>A2A</vt:lpstr>
      <vt:lpstr>MCP+A2A</vt:lpstr>
      <vt:lpstr>汇报提纲</vt:lpstr>
      <vt:lpstr>LLM-Based Control for Multi-UAV Motion and Communication</vt:lpstr>
      <vt:lpstr>实验设计</vt:lpstr>
      <vt:lpstr>实验设计</vt:lpstr>
      <vt:lpstr>实验结果</vt:lpstr>
      <vt:lpstr>EX-1</vt:lpstr>
      <vt:lpstr>Role-Adaptive LLM-Driven Yoked Navigation for Agentic Swarms</vt:lpstr>
      <vt:lpstr>Two Stage LLM-Based Consensus Inference</vt:lpstr>
      <vt:lpstr>Two Stage LLM-Based Consensus Inference</vt:lpstr>
      <vt:lpstr>Role-value Mixing Network</vt:lpstr>
      <vt:lpstr>Role-value Mixing Network</vt:lpstr>
      <vt:lpstr>策略建模</vt:lpstr>
      <vt:lpstr>仿真结果</vt:lpstr>
      <vt:lpstr>实验结果</vt:lpstr>
      <vt:lpstr>汇报提纲</vt:lpstr>
      <vt:lpstr>探讨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Jinglong Shen</dc:creator>
  <cp:lastModifiedBy>Yifan Guo</cp:lastModifiedBy>
  <cp:revision>1325</cp:revision>
  <dcterms:created xsi:type="dcterms:W3CDTF">2024-09-24T06:50:00Z</dcterms:created>
  <dcterms:modified xsi:type="dcterms:W3CDTF">2025-07-14T10:48:45Z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B99BA89FF0EB468DB823EF0B07AC8E04</vt:lpwstr>
  </property>
  <property fmtid="{D5CDD505-2E9C-101B-9397-08002B2CF9AE}" pid="3" name="KSOProductBuildVer">
    <vt:lpwstr>2052-11.1.0.12165</vt:lpwstr>
  </property>
</Properties>
</file>